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98" r:id="rId2"/>
    <p:sldId id="395" r:id="rId3"/>
    <p:sldId id="398" r:id="rId4"/>
    <p:sldId id="411" r:id="rId5"/>
    <p:sldId id="415" r:id="rId6"/>
    <p:sldId id="416" r:id="rId7"/>
    <p:sldId id="412" r:id="rId8"/>
    <p:sldId id="410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DADA"/>
    <a:srgbClr val="F8B4B5"/>
    <a:srgbClr val="F48F91"/>
    <a:srgbClr val="F1696C"/>
    <a:srgbClr val="ED4447"/>
    <a:srgbClr val="EFDEED"/>
    <a:srgbClr val="DFBEDC"/>
    <a:srgbClr val="CE9DCA"/>
    <a:srgbClr val="BE7DB9"/>
    <a:srgbClr val="AE5C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46" autoAdjust="0"/>
    <p:restoredTop sz="95033" autoAdjust="0"/>
  </p:normalViewPr>
  <p:slideViewPr>
    <p:cSldViewPr snapToGrid="0" showGuides="1">
      <p:cViewPr varScale="1">
        <p:scale>
          <a:sx n="69" d="100"/>
          <a:sy n="69" d="100"/>
        </p:scale>
        <p:origin x="132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208"/>
    </p:cViewPr>
  </p:sorterViewPr>
  <p:notesViewPr>
    <p:cSldViewPr snapToGrid="0" showGuides="1">
      <p:cViewPr varScale="1">
        <p:scale>
          <a:sx n="60" d="100"/>
          <a:sy n="60" d="100"/>
        </p:scale>
        <p:origin x="2218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471F0-DC8E-45A5-B01E-8AD4109DD056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673B4D-17E9-4A87-A437-6E849CB006A1}" type="slidenum">
              <a:rPr lang="fr-FR" smtClean="0"/>
              <a:t>‹#›</a:t>
            </a:fld>
            <a:endParaRPr lang="fr-FR"/>
          </a:p>
        </p:txBody>
      </p:sp>
      <p:grpSp>
        <p:nvGrpSpPr>
          <p:cNvPr id="6" name="Groupe 5"/>
          <p:cNvGrpSpPr/>
          <p:nvPr/>
        </p:nvGrpSpPr>
        <p:grpSpPr>
          <a:xfrm>
            <a:off x="5097159" y="8533606"/>
            <a:ext cx="1298726" cy="303213"/>
            <a:chOff x="8142287" y="6500813"/>
            <a:chExt cx="603098" cy="140805"/>
          </a:xfrm>
        </p:grpSpPr>
        <p:sp>
          <p:nvSpPr>
            <p:cNvPr id="7" name="Freeform 27"/>
            <p:cNvSpPr>
              <a:spLocks/>
            </p:cNvSpPr>
            <p:nvPr userDrawn="1"/>
          </p:nvSpPr>
          <p:spPr bwMode="auto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28"/>
            <p:cNvSpPr>
              <a:spLocks/>
            </p:cNvSpPr>
            <p:nvPr userDrawn="1"/>
          </p:nvSpPr>
          <p:spPr bwMode="auto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9" name="Freeform 29"/>
            <p:cNvSpPr>
              <a:spLocks/>
            </p:cNvSpPr>
            <p:nvPr userDrawn="1"/>
          </p:nvSpPr>
          <p:spPr bwMode="auto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30"/>
            <p:cNvSpPr>
              <a:spLocks/>
            </p:cNvSpPr>
            <p:nvPr userDrawn="1"/>
          </p:nvSpPr>
          <p:spPr bwMode="auto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31"/>
            <p:cNvSpPr>
              <a:spLocks/>
            </p:cNvSpPr>
            <p:nvPr userDrawn="1"/>
          </p:nvSpPr>
          <p:spPr bwMode="auto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32"/>
            <p:cNvSpPr>
              <a:spLocks/>
            </p:cNvSpPr>
            <p:nvPr userDrawn="1"/>
          </p:nvSpPr>
          <p:spPr bwMode="auto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500479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C3799-4112-44C0-8207-91F6DBF3B554}" type="datetimeFigureOut">
              <a:rPr lang="fr-FR" smtClean="0"/>
              <a:t>27/05/2021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25ABF3-6035-4AA4-AD20-FC0C921300F6}" type="slidenum">
              <a:rPr lang="fr-FR" smtClean="0"/>
              <a:t>‹#›</a:t>
            </a:fld>
            <a:endParaRPr lang="fr-FR"/>
          </a:p>
        </p:txBody>
      </p:sp>
      <p:grpSp>
        <p:nvGrpSpPr>
          <p:cNvPr id="8" name="Groupe 7"/>
          <p:cNvGrpSpPr/>
          <p:nvPr/>
        </p:nvGrpSpPr>
        <p:grpSpPr>
          <a:xfrm>
            <a:off x="5097159" y="8533606"/>
            <a:ext cx="1298726" cy="303213"/>
            <a:chOff x="8142287" y="6500813"/>
            <a:chExt cx="603098" cy="140805"/>
          </a:xfrm>
        </p:grpSpPr>
        <p:sp>
          <p:nvSpPr>
            <p:cNvPr id="9" name="Freeform 27"/>
            <p:cNvSpPr>
              <a:spLocks/>
            </p:cNvSpPr>
            <p:nvPr userDrawn="1"/>
          </p:nvSpPr>
          <p:spPr bwMode="auto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0" name="Freeform 28"/>
            <p:cNvSpPr>
              <a:spLocks/>
            </p:cNvSpPr>
            <p:nvPr userDrawn="1"/>
          </p:nvSpPr>
          <p:spPr bwMode="auto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29"/>
            <p:cNvSpPr>
              <a:spLocks/>
            </p:cNvSpPr>
            <p:nvPr userDrawn="1"/>
          </p:nvSpPr>
          <p:spPr bwMode="auto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30"/>
            <p:cNvSpPr>
              <a:spLocks/>
            </p:cNvSpPr>
            <p:nvPr userDrawn="1"/>
          </p:nvSpPr>
          <p:spPr bwMode="auto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31"/>
            <p:cNvSpPr>
              <a:spLocks/>
            </p:cNvSpPr>
            <p:nvPr userDrawn="1"/>
          </p:nvSpPr>
          <p:spPr bwMode="auto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32"/>
            <p:cNvSpPr>
              <a:spLocks/>
            </p:cNvSpPr>
            <p:nvPr userDrawn="1"/>
          </p:nvSpPr>
          <p:spPr bwMode="auto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4193915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rme libre : forme 32"/>
          <p:cNvSpPr>
            <a:spLocks/>
          </p:cNvSpPr>
          <p:nvPr userDrawn="1"/>
        </p:nvSpPr>
        <p:spPr bwMode="auto">
          <a:xfrm>
            <a:off x="6056319" y="0"/>
            <a:ext cx="3089558" cy="6858000"/>
          </a:xfrm>
          <a:custGeom>
            <a:avLst/>
            <a:gdLst>
              <a:gd name="connsiteX0" fmla="*/ 3050999 w 3089558"/>
              <a:gd name="connsiteY0" fmla="*/ 0 h 6858000"/>
              <a:gd name="connsiteX1" fmla="*/ 3089558 w 3089558"/>
              <a:gd name="connsiteY1" fmla="*/ 0 h 6858000"/>
              <a:gd name="connsiteX2" fmla="*/ 3089558 w 3089558"/>
              <a:gd name="connsiteY2" fmla="*/ 6858000 h 6858000"/>
              <a:gd name="connsiteX3" fmla="*/ 0 w 3089558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89558" h="6858000">
                <a:moveTo>
                  <a:pt x="3050999" y="0"/>
                </a:moveTo>
                <a:lnTo>
                  <a:pt x="3089558" y="0"/>
                </a:lnTo>
                <a:lnTo>
                  <a:pt x="3089558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25" name="Forme libre : forme 24"/>
          <p:cNvSpPr>
            <a:spLocks/>
          </p:cNvSpPr>
          <p:nvPr userDrawn="1"/>
        </p:nvSpPr>
        <p:spPr bwMode="auto">
          <a:xfrm>
            <a:off x="0" y="0"/>
            <a:ext cx="5576454" cy="6858000"/>
          </a:xfrm>
          <a:custGeom>
            <a:avLst/>
            <a:gdLst>
              <a:gd name="connsiteX0" fmla="*/ 0 w 5576454"/>
              <a:gd name="connsiteY0" fmla="*/ 0 h 6858000"/>
              <a:gd name="connsiteX1" fmla="*/ 5576454 w 5576454"/>
              <a:gd name="connsiteY1" fmla="*/ 0 h 6858000"/>
              <a:gd name="connsiteX2" fmla="*/ 2525454 w 5576454"/>
              <a:gd name="connsiteY2" fmla="*/ 6858000 h 6858000"/>
              <a:gd name="connsiteX3" fmla="*/ 0 w 55764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76454" h="6858000">
                <a:moveTo>
                  <a:pt x="0" y="0"/>
                </a:moveTo>
                <a:lnTo>
                  <a:pt x="5576454" y="0"/>
                </a:lnTo>
                <a:lnTo>
                  <a:pt x="25254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6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23" name="Forme libre : forme 22"/>
          <p:cNvSpPr>
            <a:spLocks/>
          </p:cNvSpPr>
          <p:nvPr userDrawn="1"/>
        </p:nvSpPr>
        <p:spPr bwMode="auto">
          <a:xfrm>
            <a:off x="0" y="0"/>
            <a:ext cx="6389254" cy="6858000"/>
          </a:xfrm>
          <a:custGeom>
            <a:avLst/>
            <a:gdLst>
              <a:gd name="connsiteX0" fmla="*/ 0 w 6389254"/>
              <a:gd name="connsiteY0" fmla="*/ 0 h 6858000"/>
              <a:gd name="connsiteX1" fmla="*/ 6389254 w 6389254"/>
              <a:gd name="connsiteY1" fmla="*/ 0 h 6858000"/>
              <a:gd name="connsiteX2" fmla="*/ 3338254 w 6389254"/>
              <a:gd name="connsiteY2" fmla="*/ 6858000 h 6858000"/>
              <a:gd name="connsiteX3" fmla="*/ 0 w 63892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89254" h="6858000">
                <a:moveTo>
                  <a:pt x="0" y="0"/>
                </a:moveTo>
                <a:lnTo>
                  <a:pt x="6389254" y="0"/>
                </a:lnTo>
                <a:lnTo>
                  <a:pt x="33382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21" name="Forme libre : forme 20"/>
          <p:cNvSpPr>
            <a:spLocks/>
          </p:cNvSpPr>
          <p:nvPr userDrawn="1"/>
        </p:nvSpPr>
        <p:spPr bwMode="auto">
          <a:xfrm>
            <a:off x="0" y="0"/>
            <a:ext cx="6084454" cy="6858000"/>
          </a:xfrm>
          <a:custGeom>
            <a:avLst/>
            <a:gdLst>
              <a:gd name="connsiteX0" fmla="*/ 0 w 6084454"/>
              <a:gd name="connsiteY0" fmla="*/ 0 h 6858000"/>
              <a:gd name="connsiteX1" fmla="*/ 6084454 w 6084454"/>
              <a:gd name="connsiteY1" fmla="*/ 0 h 6858000"/>
              <a:gd name="connsiteX2" fmla="*/ 3033454 w 6084454"/>
              <a:gd name="connsiteY2" fmla="*/ 6858000 h 6858000"/>
              <a:gd name="connsiteX3" fmla="*/ 0 w 60844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84454" h="6858000">
                <a:moveTo>
                  <a:pt x="0" y="0"/>
                </a:moveTo>
                <a:lnTo>
                  <a:pt x="6084454" y="0"/>
                </a:lnTo>
                <a:lnTo>
                  <a:pt x="3033454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30" name="Forme libre : forme 29"/>
          <p:cNvSpPr>
            <a:spLocks/>
          </p:cNvSpPr>
          <p:nvPr userDrawn="1"/>
        </p:nvSpPr>
        <p:spPr bwMode="auto">
          <a:xfrm>
            <a:off x="5853118" y="0"/>
            <a:ext cx="3292759" cy="6858000"/>
          </a:xfrm>
          <a:custGeom>
            <a:avLst/>
            <a:gdLst>
              <a:gd name="connsiteX0" fmla="*/ 3051000 w 3292759"/>
              <a:gd name="connsiteY0" fmla="*/ 0 h 6858000"/>
              <a:gd name="connsiteX1" fmla="*/ 3292759 w 3292759"/>
              <a:gd name="connsiteY1" fmla="*/ 0 h 6858000"/>
              <a:gd name="connsiteX2" fmla="*/ 3292759 w 3292759"/>
              <a:gd name="connsiteY2" fmla="*/ 6858000 h 6858000"/>
              <a:gd name="connsiteX3" fmla="*/ 0 w 3292759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92759" h="6858000">
                <a:moveTo>
                  <a:pt x="3051000" y="0"/>
                </a:moveTo>
                <a:lnTo>
                  <a:pt x="3292759" y="0"/>
                </a:lnTo>
                <a:lnTo>
                  <a:pt x="3292759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27" name="Forme libre : forme 26"/>
          <p:cNvSpPr>
            <a:spLocks/>
          </p:cNvSpPr>
          <p:nvPr userDrawn="1"/>
        </p:nvSpPr>
        <p:spPr bwMode="auto">
          <a:xfrm>
            <a:off x="7158278" y="2390298"/>
            <a:ext cx="1987599" cy="4467702"/>
          </a:xfrm>
          <a:custGeom>
            <a:avLst/>
            <a:gdLst>
              <a:gd name="connsiteX0" fmla="*/ 1987599 w 1987599"/>
              <a:gd name="connsiteY0" fmla="*/ 0 h 4467702"/>
              <a:gd name="connsiteX1" fmla="*/ 1987599 w 1987599"/>
              <a:gd name="connsiteY1" fmla="*/ 4467702 h 4467702"/>
              <a:gd name="connsiteX2" fmla="*/ 0 w 1987599"/>
              <a:gd name="connsiteY2" fmla="*/ 4467702 h 4467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7599" h="4467702">
                <a:moveTo>
                  <a:pt x="1987599" y="0"/>
                </a:moveTo>
                <a:lnTo>
                  <a:pt x="1987599" y="4467702"/>
                </a:lnTo>
                <a:lnTo>
                  <a:pt x="0" y="4467702"/>
                </a:lnTo>
                <a:close/>
              </a:path>
            </a:pathLst>
          </a:custGeom>
          <a:solidFill>
            <a:schemeClr val="bg1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cxnSp>
        <p:nvCxnSpPr>
          <p:cNvPr id="46" name="Connecteur droit 45"/>
          <p:cNvCxnSpPr>
            <a:cxnSpLocks/>
          </p:cNvCxnSpPr>
          <p:nvPr userDrawn="1"/>
        </p:nvCxnSpPr>
        <p:spPr>
          <a:xfrm rot="1440000">
            <a:off x="4577633" y="2112937"/>
            <a:ext cx="0" cy="24396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>
            <a:cxnSpLocks/>
          </p:cNvCxnSpPr>
          <p:nvPr userDrawn="1"/>
        </p:nvCxnSpPr>
        <p:spPr>
          <a:xfrm rot="1440000">
            <a:off x="6781082" y="4132237"/>
            <a:ext cx="0" cy="24396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necteur droit 69"/>
          <p:cNvCxnSpPr>
            <a:cxnSpLocks/>
          </p:cNvCxnSpPr>
          <p:nvPr userDrawn="1"/>
        </p:nvCxnSpPr>
        <p:spPr>
          <a:xfrm rot="1440000">
            <a:off x="9238534" y="1008038"/>
            <a:ext cx="0" cy="243960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9" name="Groupe 98"/>
          <p:cNvGrpSpPr/>
          <p:nvPr userDrawn="1"/>
        </p:nvGrpSpPr>
        <p:grpSpPr>
          <a:xfrm>
            <a:off x="509975" y="447675"/>
            <a:ext cx="2558105" cy="597238"/>
            <a:chOff x="509975" y="447675"/>
            <a:chExt cx="2558105" cy="597238"/>
          </a:xfrm>
        </p:grpSpPr>
        <p:sp>
          <p:nvSpPr>
            <p:cNvPr id="49" name="Freeform 27"/>
            <p:cNvSpPr>
              <a:spLocks/>
            </p:cNvSpPr>
            <p:nvPr userDrawn="1"/>
          </p:nvSpPr>
          <p:spPr bwMode="auto">
            <a:xfrm>
              <a:off x="1651203" y="659419"/>
              <a:ext cx="457985" cy="384540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0" name="Freeform 28"/>
            <p:cNvSpPr>
              <a:spLocks/>
            </p:cNvSpPr>
            <p:nvPr userDrawn="1"/>
          </p:nvSpPr>
          <p:spPr bwMode="auto">
            <a:xfrm>
              <a:off x="1364107" y="447675"/>
              <a:ext cx="391855" cy="589766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1" name="Freeform 29"/>
            <p:cNvSpPr>
              <a:spLocks/>
            </p:cNvSpPr>
            <p:nvPr userDrawn="1"/>
          </p:nvSpPr>
          <p:spPr bwMode="auto">
            <a:xfrm>
              <a:off x="2605961" y="658624"/>
              <a:ext cx="462119" cy="386289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2" name="Freeform 30"/>
            <p:cNvSpPr>
              <a:spLocks/>
            </p:cNvSpPr>
            <p:nvPr userDrawn="1"/>
          </p:nvSpPr>
          <p:spPr bwMode="auto">
            <a:xfrm>
              <a:off x="509975" y="658624"/>
              <a:ext cx="437320" cy="384540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3" name="Freeform 31"/>
            <p:cNvSpPr>
              <a:spLocks/>
            </p:cNvSpPr>
            <p:nvPr userDrawn="1"/>
          </p:nvSpPr>
          <p:spPr bwMode="auto">
            <a:xfrm>
              <a:off x="2186764" y="659419"/>
              <a:ext cx="386132" cy="384540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54" name="Freeform 32"/>
            <p:cNvSpPr>
              <a:spLocks/>
            </p:cNvSpPr>
            <p:nvPr userDrawn="1"/>
          </p:nvSpPr>
          <p:spPr bwMode="auto">
            <a:xfrm>
              <a:off x="885456" y="658624"/>
              <a:ext cx="436525" cy="384540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68" name="Freeform 10"/>
          <p:cNvSpPr>
            <a:spLocks/>
          </p:cNvSpPr>
          <p:nvPr userDrawn="1"/>
        </p:nvSpPr>
        <p:spPr bwMode="auto">
          <a:xfrm>
            <a:off x="-620064" y="1386500"/>
            <a:ext cx="1098853" cy="2261576"/>
          </a:xfrm>
          <a:custGeom>
            <a:avLst/>
            <a:gdLst>
              <a:gd name="T0" fmla="*/ 0 w 2099"/>
              <a:gd name="T1" fmla="*/ 4320 h 4320"/>
              <a:gd name="T2" fmla="*/ 174 w 2099"/>
              <a:gd name="T3" fmla="*/ 4320 h 4320"/>
              <a:gd name="T4" fmla="*/ 2099 w 2099"/>
              <a:gd name="T5" fmla="*/ 0 h 4320"/>
              <a:gd name="T6" fmla="*/ 1925 w 2099"/>
              <a:gd name="T7" fmla="*/ 0 h 4320"/>
              <a:gd name="T8" fmla="*/ 0 w 2099"/>
              <a:gd name="T9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9" h="4320">
                <a:moveTo>
                  <a:pt x="0" y="4320"/>
                </a:moveTo>
                <a:lnTo>
                  <a:pt x="174" y="4320"/>
                </a:lnTo>
                <a:lnTo>
                  <a:pt x="2099" y="0"/>
                </a:lnTo>
                <a:lnTo>
                  <a:pt x="1925" y="0"/>
                </a:lnTo>
                <a:lnTo>
                  <a:pt x="0" y="4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 userDrawn="1">
            <p:ph type="body" sz="quarter" idx="10"/>
          </p:nvPr>
        </p:nvSpPr>
        <p:spPr>
          <a:xfrm>
            <a:off x="429940" y="2625090"/>
            <a:ext cx="3272110" cy="1077218"/>
          </a:xfrm>
        </p:spPr>
        <p:txBody>
          <a:bodyPr wrap="square" anchor="b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000" cap="all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2400" b="1" cap="all" baseline="0">
                <a:solidFill>
                  <a:schemeClr val="tx2"/>
                </a:solidFill>
              </a:defRPr>
            </a:lvl2pPr>
            <a:lvl3pPr marL="0" indent="0">
              <a:spcBef>
                <a:spcPts val="2400"/>
              </a:spcBef>
              <a:buNone/>
              <a:defRPr sz="1200" cap="all" baseline="0">
                <a:solidFill>
                  <a:schemeClr val="tx2"/>
                </a:solidFill>
              </a:defRPr>
            </a:lvl3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</p:txBody>
      </p:sp>
      <p:cxnSp>
        <p:nvCxnSpPr>
          <p:cNvPr id="24" name="Connecteur droit 23"/>
          <p:cNvCxnSpPr>
            <a:cxnSpLocks/>
          </p:cNvCxnSpPr>
          <p:nvPr userDrawn="1"/>
        </p:nvCxnSpPr>
        <p:spPr>
          <a:xfrm>
            <a:off x="529590" y="3831401"/>
            <a:ext cx="188595" cy="0"/>
          </a:xfrm>
          <a:prstGeom prst="line">
            <a:avLst/>
          </a:prstGeom>
          <a:ln w="19050" cap="sq">
            <a:solidFill>
              <a:schemeClr val="tx2"/>
            </a:soli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ce réservé du texte 2"/>
          <p:cNvSpPr>
            <a:spLocks noGrp="1"/>
          </p:cNvSpPr>
          <p:nvPr>
            <p:ph type="body" sz="quarter" idx="13" hasCustomPrompt="1"/>
          </p:nvPr>
        </p:nvSpPr>
        <p:spPr>
          <a:xfrm>
            <a:off x="425450" y="3926051"/>
            <a:ext cx="3271838" cy="885825"/>
          </a:xfrm>
        </p:spPr>
        <p:txBody>
          <a:bodyPr>
            <a:normAutofit/>
          </a:bodyPr>
          <a:lstStyle>
            <a:lvl1pPr marL="0" indent="0">
              <a:buNone/>
              <a:defRPr sz="120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fr-FR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60924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2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path" presetSubtype="0" decel="100000" fill="hold" grpId="1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1.11111E-6 1.85185E-6 L -0.1151 0.34282 " pathEditMode="relative" rAng="0" ptsTypes="AA">
                                      <p:cBhvr>
                                        <p:cTn id="33" dur="1250" spd="-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1713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2" presetClass="path" presetSubtype="0" decel="10000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3.7037E-7 L 0.22639 -0.67708 " pathEditMode="relative" rAng="0" ptsTypes="AA">
                                      <p:cBhvr>
                                        <p:cTn id="38" dur="1250" spd="-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9" y="-33866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2" presetClass="path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3.33333E-6 -4.07407E-6 L -0.14167 0.41088 " pathEditMode="relative" rAng="0" ptsTypes="AA">
                                      <p:cBhvr>
                                        <p:cTn id="43" dur="1250" spd="-100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20532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2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2" presetClass="path" presetSubtype="0" decel="10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1.48148E-6 L 0.10139 -0.30486 " pathEditMode="relative" rAng="0" ptsTypes="AA">
                                      <p:cBhvr>
                                        <p:cTn id="48" dur="1250" spd="-100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69" y="-15255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5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50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94444E-6 3.33333E-6 L 1.94444E-6 -0.15394 " pathEditMode="relative" rAng="0" ptsTypes="AA">
                                      <p:cBhvr>
                                        <p:cTn id="59" dur="750" spd="-100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08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2.77778E-6 -1.48148E-6 L 2.77778E-6 -0.19792 " pathEditMode="relative" rAng="0" ptsTypes="AA">
                                      <p:cBhvr>
                                        <p:cTn id="61" dur="750" spd="-100000" fill="hold"/>
                                        <p:tgtEl>
                                          <p:spTgt spid="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07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2" presetClass="path" presetSubtype="0" decel="100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94444E-6 2.22222E-6 L 1.94444E-6 -0.15394 " pathEditMode="relative" rAng="0" ptsTypes="AA">
                                      <p:cBhvr>
                                        <p:cTn id="66" dur="750" spd="-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08"/>
                                    </p:animMotion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5.55556E-7 -2.22222E-6 L 5.55556E-7 -0.21736 " pathEditMode="relative" rAng="0" ptsTypes="AA">
                                      <p:cBhvr>
                                        <p:cTn id="71" dur="750" spd="-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8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25" grpId="0" animBg="1"/>
      <p:bldP spid="25" grpId="1" animBg="1"/>
      <p:bldP spid="23" grpId="0" animBg="1"/>
      <p:bldP spid="23" grpId="1" animBg="1"/>
      <p:bldP spid="21" grpId="0" animBg="1"/>
      <p:bldP spid="21" grpId="1" animBg="1"/>
      <p:bldP spid="30" grpId="0" animBg="1"/>
      <p:bldP spid="30" grpId="1" animBg="1"/>
      <p:bldP spid="27" grpId="0" animBg="1"/>
      <p:bldP spid="27" grpId="1" animBg="1"/>
      <p:bldP spid="68" grpId="0" animBg="1"/>
      <p:bldP spid="68" grpId="1" animBg="1"/>
      <p:bldP spid="68" grpId="2" animBg="1"/>
      <p:bldP spid="68" grpId="3" animBg="1"/>
      <p:bldP spid="73" grpId="0" uiExpand="1" build="allAtOnce">
        <p:tmplLst>
          <p:tmpl lvl="1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2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7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73" grpId="1" uiExpand="1" build="allAtOnce">
        <p:tmplLst>
          <p:tmpl lvl="1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1.94444E-6 3.33333E-6 L 1.94444E-6 -0.15394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7708"/>
                    </p:animMotion>
                  </p:childTnLst>
                </p:cTn>
              </p:par>
            </p:tnLst>
          </p:tmpl>
          <p:tmpl lvl="2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2.77778E-6 -1.48148E-6 L 2.77778E-6 -0.19792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9907"/>
                    </p:animMotion>
                  </p:childTnLst>
                </p:cTn>
              </p:par>
            </p:tnLst>
          </p:tmpl>
          <p:tmpl lvl="3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4.44444E-6 -2.22222E-6 L 4.44444E-6 -0.21736 " pathEditMode="relative" rAng="0" ptsTypes="AA">
                      <p:cBhvr>
                        <p:cTn dur="750" spd="-100000" fill="hold"/>
                        <p:tgtEl>
                          <p:spTgt spid="7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10880"/>
                    </p:animMotion>
                  </p:childTnLst>
                </p:cTn>
              </p:par>
            </p:tnLst>
          </p:tmpl>
        </p:tmplLst>
      </p:bldP>
      <p:bldP spid="3" grpId="0" build="allAtOnce"/>
      <p:bldP spid="3" grpId="1" build="allAtOnce">
        <p:tmplLst>
          <p:tmpl lvl="1">
            <p:tnLst>
              <p:par>
                <p:cTn presetID="42" presetClass="path" presetSubtype="0" decel="100000" fill="hold" nodeType="withEffect">
                  <p:stCondLst>
                    <p:cond delay="2250"/>
                  </p:stCondLst>
                  <p:childTnLst>
                    <p:animMotion origin="layout" path="M 5.55556E-7 -2.22222E-6 L 5.55556E-7 -0.21736 " pathEditMode="relative" rAng="0" ptsTypes="AA">
                      <p:cBhvr>
                        <p:cTn dur="750" spd="-100000" fill="hold"/>
                        <p:tgtEl>
                          <p:spTgt spid="3"/>
                        </p:tgtEl>
                        <p:attrNameLst>
                          <p:attrName>ppt_x</p:attrName>
                          <p:attrName>ppt_y</p:attrName>
                        </p:attrNameLst>
                      </p:cBhvr>
                      <p:rCtr x="0" y="-10880"/>
                    </p:animMotion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pour une image  6"/>
          <p:cNvSpPr>
            <a:spLocks noGrp="1"/>
          </p:cNvSpPr>
          <p:nvPr>
            <p:ph type="pic" sz="quarter" idx="12"/>
          </p:nvPr>
        </p:nvSpPr>
        <p:spPr>
          <a:xfrm>
            <a:off x="0" y="1041400"/>
            <a:ext cx="9144000" cy="2387600"/>
          </a:xfrm>
          <a:solidFill>
            <a:schemeClr val="bg1">
              <a:lumMod val="8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>
              <a:defRPr lang="fr-FR"/>
            </a:lvl1pPr>
          </a:lstStyle>
          <a:p>
            <a:pPr marL="0" lvl="0" indent="0" algn="ctr">
              <a:buNone/>
            </a:pPr>
            <a:r>
              <a:rPr lang="de-DE" smtClean="0"/>
              <a:t>Bild durch Klicken auf Symbol hinzufügen</a:t>
            </a:r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3"/>
          </p:nvPr>
        </p:nvSpPr>
        <p:spPr>
          <a:xfrm>
            <a:off x="393700" y="3611563"/>
            <a:ext cx="8351838" cy="2566987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885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657850" y="-1"/>
            <a:ext cx="4219771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28575" y="-1"/>
            <a:ext cx="3390900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096125" y="-1"/>
            <a:ext cx="2586038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305675" y="-1"/>
            <a:ext cx="2163465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53400" y="-1"/>
            <a:ext cx="1157264" cy="6858001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955694" y="-1"/>
            <a:ext cx="3984643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692578" y="-1"/>
            <a:ext cx="3435778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475297" y="-1"/>
            <a:ext cx="2094546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319330" y="-1"/>
            <a:ext cx="1109903" cy="6858001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 flipH="1">
            <a:off x="2552697" y="0"/>
            <a:ext cx="5076825" cy="6858000"/>
          </a:xfrm>
          <a:prstGeom prst="rect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16" name="Connecteur droit 15"/>
          <p:cNvCxnSpPr>
            <a:cxnSpLocks/>
          </p:cNvCxnSpPr>
          <p:nvPr userDrawn="1"/>
        </p:nvCxnSpPr>
        <p:spPr>
          <a:xfrm>
            <a:off x="8172925" y="203570"/>
            <a:ext cx="0" cy="9965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cxnSpLocks/>
          </p:cNvCxnSpPr>
          <p:nvPr userDrawn="1"/>
        </p:nvCxnSpPr>
        <p:spPr>
          <a:xfrm>
            <a:off x="7649527" y="3946895"/>
            <a:ext cx="0" cy="21586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771524" y="2299070"/>
            <a:ext cx="0" cy="2111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cxnSp>
        <p:nvCxnSpPr>
          <p:cNvPr id="26" name="Connecteur droit 25"/>
          <p:cNvCxnSpPr>
            <a:cxnSpLocks/>
          </p:cNvCxnSpPr>
          <p:nvPr userDrawn="1"/>
        </p:nvCxnSpPr>
        <p:spPr>
          <a:xfrm>
            <a:off x="624735" y="6534149"/>
            <a:ext cx="0" cy="118800"/>
          </a:xfrm>
          <a:prstGeom prst="line">
            <a:avLst/>
          </a:prstGeom>
          <a:ln w="635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e 26"/>
          <p:cNvGrpSpPr/>
          <p:nvPr userDrawn="1"/>
        </p:nvGrpSpPr>
        <p:grpSpPr bwMode="black">
          <a:xfrm>
            <a:off x="8142287" y="6500813"/>
            <a:ext cx="603098" cy="140805"/>
            <a:chOff x="8142287" y="6500813"/>
            <a:chExt cx="603098" cy="140805"/>
          </a:xfrm>
          <a:solidFill>
            <a:schemeClr val="bg1"/>
          </a:solidFill>
        </p:grpSpPr>
        <p:sp>
          <p:nvSpPr>
            <p:cNvPr id="28" name="Freeform 27"/>
            <p:cNvSpPr>
              <a:spLocks/>
            </p:cNvSpPr>
            <p:nvPr userDrawn="1"/>
          </p:nvSpPr>
          <p:spPr bwMode="black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black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black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black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black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black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052833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1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160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5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748700"/>
            <a:ext cx="8351838" cy="323165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>
              <a:buNone/>
              <a:defRPr lang="fr-FR" sz="2000" b="0" cap="all" baseline="0" dirty="0">
                <a:solidFill>
                  <a:schemeClr val="bg2"/>
                </a:solidFill>
              </a:defRPr>
            </a:lvl1pPr>
          </a:lstStyle>
          <a:p>
            <a:pPr marL="342900" lvl="0" indent="-342900">
              <a:spcBef>
                <a:spcPct val="0"/>
              </a:spcBef>
            </a:pPr>
            <a:r>
              <a:rPr lang="fr-FR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18816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7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7" name="Espace réservé du texte 18"/>
          <p:cNvSpPr>
            <a:spLocks noGrp="1"/>
          </p:cNvSpPr>
          <p:nvPr>
            <p:ph type="body" sz="quarter" idx="13" hasCustomPrompt="1"/>
          </p:nvPr>
        </p:nvSpPr>
        <p:spPr>
          <a:xfrm>
            <a:off x="619125" y="6534149"/>
            <a:ext cx="3600" cy="118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6983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rme libre : forme 3">
            <a:extLst>
              <a:ext uri="{FF2B5EF4-FFF2-40B4-BE49-F238E27FC236}">
                <a16:creationId xmlns:a16="http://schemas.microsoft.com/office/drawing/2014/main" id="{5E1E9D43-DA09-43E9-B006-E059A19B0F1D}"/>
              </a:ext>
            </a:extLst>
          </p:cNvPr>
          <p:cNvSpPr>
            <a:spLocks/>
          </p:cNvSpPr>
          <p:nvPr userDrawn="1"/>
        </p:nvSpPr>
        <p:spPr bwMode="auto">
          <a:xfrm>
            <a:off x="3959210" y="1144758"/>
            <a:ext cx="5184790" cy="5713242"/>
          </a:xfrm>
          <a:custGeom>
            <a:avLst/>
            <a:gdLst>
              <a:gd name="connsiteX0" fmla="*/ 2553211 w 5184790"/>
              <a:gd name="connsiteY0" fmla="*/ 0 h 5713242"/>
              <a:gd name="connsiteX1" fmla="*/ 5184790 w 5184790"/>
              <a:gd name="connsiteY1" fmla="*/ 0 h 5713242"/>
              <a:gd name="connsiteX2" fmla="*/ 5184790 w 5184790"/>
              <a:gd name="connsiteY2" fmla="*/ 5713242 h 5713242"/>
              <a:gd name="connsiteX3" fmla="*/ 0 w 5184790"/>
              <a:gd name="connsiteY3" fmla="*/ 5713242 h 571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4790" h="5713242">
                <a:moveTo>
                  <a:pt x="2553211" y="0"/>
                </a:moveTo>
                <a:lnTo>
                  <a:pt x="5184790" y="0"/>
                </a:lnTo>
                <a:lnTo>
                  <a:pt x="5184790" y="5713242"/>
                </a:lnTo>
                <a:lnTo>
                  <a:pt x="0" y="5713242"/>
                </a:lnTo>
                <a:close/>
              </a:path>
            </a:pathLst>
          </a:custGeom>
          <a:solidFill>
            <a:schemeClr val="tx2">
              <a:alpha val="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5" name="Forme libre : forme 4">
            <a:extLst>
              <a:ext uri="{FF2B5EF4-FFF2-40B4-BE49-F238E27FC236}">
                <a16:creationId xmlns:a16="http://schemas.microsoft.com/office/drawing/2014/main" id="{BC74F2E1-B85A-48A8-8CA2-75606E916F4E}"/>
              </a:ext>
            </a:extLst>
          </p:cNvPr>
          <p:cNvSpPr>
            <a:spLocks/>
          </p:cNvSpPr>
          <p:nvPr userDrawn="1"/>
        </p:nvSpPr>
        <p:spPr bwMode="auto">
          <a:xfrm>
            <a:off x="5335050" y="1144758"/>
            <a:ext cx="3808951" cy="5713242"/>
          </a:xfrm>
          <a:custGeom>
            <a:avLst/>
            <a:gdLst>
              <a:gd name="connsiteX0" fmla="*/ 2553213 w 3808951"/>
              <a:gd name="connsiteY0" fmla="*/ 0 h 5713242"/>
              <a:gd name="connsiteX1" fmla="*/ 3808951 w 3808951"/>
              <a:gd name="connsiteY1" fmla="*/ 0 h 5713242"/>
              <a:gd name="connsiteX2" fmla="*/ 3808951 w 3808951"/>
              <a:gd name="connsiteY2" fmla="*/ 5713242 h 5713242"/>
              <a:gd name="connsiteX3" fmla="*/ 0 w 3808951"/>
              <a:gd name="connsiteY3" fmla="*/ 5713242 h 571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08951" h="5713242">
                <a:moveTo>
                  <a:pt x="2553213" y="0"/>
                </a:moveTo>
                <a:lnTo>
                  <a:pt x="3808951" y="0"/>
                </a:lnTo>
                <a:lnTo>
                  <a:pt x="3808951" y="5713242"/>
                </a:lnTo>
                <a:lnTo>
                  <a:pt x="0" y="5713242"/>
                </a:lnTo>
                <a:close/>
              </a:path>
            </a:pathLst>
          </a:custGeom>
          <a:solidFill>
            <a:schemeClr val="tx2">
              <a:alpha val="39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6" name="Forme libre : forme 5">
            <a:extLst>
              <a:ext uri="{FF2B5EF4-FFF2-40B4-BE49-F238E27FC236}">
                <a16:creationId xmlns:a16="http://schemas.microsoft.com/office/drawing/2014/main" id="{C49F9218-B38F-46EA-B58C-A78B1F78566C}"/>
              </a:ext>
            </a:extLst>
          </p:cNvPr>
          <p:cNvSpPr>
            <a:spLocks/>
          </p:cNvSpPr>
          <p:nvPr userDrawn="1"/>
        </p:nvSpPr>
        <p:spPr bwMode="auto">
          <a:xfrm>
            <a:off x="0" y="1144759"/>
            <a:ext cx="2068262" cy="4628085"/>
          </a:xfrm>
          <a:custGeom>
            <a:avLst/>
            <a:gdLst>
              <a:gd name="connsiteX0" fmla="*/ 0 w 2068262"/>
              <a:gd name="connsiteY0" fmla="*/ 0 h 4628085"/>
              <a:gd name="connsiteX1" fmla="*/ 2068262 w 2068262"/>
              <a:gd name="connsiteY1" fmla="*/ 0 h 4628085"/>
              <a:gd name="connsiteX2" fmla="*/ 0 w 2068262"/>
              <a:gd name="connsiteY2" fmla="*/ 4628085 h 4628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68262" h="4628085">
                <a:moveTo>
                  <a:pt x="0" y="0"/>
                </a:moveTo>
                <a:lnTo>
                  <a:pt x="2068262" y="0"/>
                </a:lnTo>
                <a:lnTo>
                  <a:pt x="0" y="4628085"/>
                </a:lnTo>
                <a:close/>
              </a:path>
            </a:pathLst>
          </a:custGeom>
          <a:solidFill>
            <a:schemeClr val="tx2">
              <a:alpha val="58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grpSp>
        <p:nvGrpSpPr>
          <p:cNvPr id="7" name="Groupe 6">
            <a:extLst>
              <a:ext uri="{FF2B5EF4-FFF2-40B4-BE49-F238E27FC236}">
                <a16:creationId xmlns:a16="http://schemas.microsoft.com/office/drawing/2014/main" id="{69A29837-C698-407C-B64B-C536F30FB4F9}"/>
              </a:ext>
            </a:extLst>
          </p:cNvPr>
          <p:cNvGrpSpPr/>
          <p:nvPr userDrawn="1"/>
        </p:nvGrpSpPr>
        <p:grpSpPr>
          <a:xfrm>
            <a:off x="632882" y="447676"/>
            <a:ext cx="1590148" cy="371250"/>
            <a:chOff x="509975" y="447675"/>
            <a:chExt cx="2558105" cy="597238"/>
          </a:xfrm>
        </p:grpSpPr>
        <p:sp>
          <p:nvSpPr>
            <p:cNvPr id="9" name="Freeform 27">
              <a:extLst>
                <a:ext uri="{FF2B5EF4-FFF2-40B4-BE49-F238E27FC236}">
                  <a16:creationId xmlns:a16="http://schemas.microsoft.com/office/drawing/2014/main" id="{34267C45-F1C4-435C-97D3-80B8F10BDF3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51203" y="659419"/>
              <a:ext cx="457985" cy="384540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0" name="Freeform 28">
              <a:extLst>
                <a:ext uri="{FF2B5EF4-FFF2-40B4-BE49-F238E27FC236}">
                  <a16:creationId xmlns:a16="http://schemas.microsoft.com/office/drawing/2014/main" id="{0127D510-A26E-47C7-9A39-FC98F4B3D7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64107" y="447675"/>
              <a:ext cx="391855" cy="589766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1" name="Freeform 29">
              <a:extLst>
                <a:ext uri="{FF2B5EF4-FFF2-40B4-BE49-F238E27FC236}">
                  <a16:creationId xmlns:a16="http://schemas.microsoft.com/office/drawing/2014/main" id="{442F8F78-6847-4BFA-976F-2970F74002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05961" y="658624"/>
              <a:ext cx="462119" cy="386289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2" name="Freeform 30">
              <a:extLst>
                <a:ext uri="{FF2B5EF4-FFF2-40B4-BE49-F238E27FC236}">
                  <a16:creationId xmlns:a16="http://schemas.microsoft.com/office/drawing/2014/main" id="{D59BDEFC-FCA0-4FD1-8DE3-070E9840F54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9975" y="658624"/>
              <a:ext cx="437320" cy="384540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3" name="Freeform 31">
              <a:extLst>
                <a:ext uri="{FF2B5EF4-FFF2-40B4-BE49-F238E27FC236}">
                  <a16:creationId xmlns:a16="http://schemas.microsoft.com/office/drawing/2014/main" id="{7D19060C-D7A0-4AB9-956A-010DD1DC84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86764" y="659419"/>
              <a:ext cx="386132" cy="384540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  <p:sp>
          <p:nvSpPr>
            <p:cNvPr id="14" name="Freeform 32">
              <a:extLst>
                <a:ext uri="{FF2B5EF4-FFF2-40B4-BE49-F238E27FC236}">
                  <a16:creationId xmlns:a16="http://schemas.microsoft.com/office/drawing/2014/main" id="{9AA40894-AB70-452B-8187-7E630D26530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885456" y="658624"/>
              <a:ext cx="436525" cy="384540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fr-FR"/>
            </a:p>
          </p:txBody>
        </p:sp>
      </p:grpSp>
      <p:sp>
        <p:nvSpPr>
          <p:cNvPr id="15" name="Forme libre : forme 14">
            <a:extLst>
              <a:ext uri="{FF2B5EF4-FFF2-40B4-BE49-F238E27FC236}">
                <a16:creationId xmlns:a16="http://schemas.microsoft.com/office/drawing/2014/main" id="{49EC6A8D-397D-4F1B-A58E-79EA39FFF813}"/>
              </a:ext>
            </a:extLst>
          </p:cNvPr>
          <p:cNvSpPr>
            <a:spLocks/>
          </p:cNvSpPr>
          <p:nvPr userDrawn="1"/>
        </p:nvSpPr>
        <p:spPr bwMode="auto">
          <a:xfrm>
            <a:off x="8000820" y="4299944"/>
            <a:ext cx="1143180" cy="2558057"/>
          </a:xfrm>
          <a:custGeom>
            <a:avLst/>
            <a:gdLst>
              <a:gd name="connsiteX0" fmla="*/ 1143180 w 1143180"/>
              <a:gd name="connsiteY0" fmla="*/ 0 h 2558057"/>
              <a:gd name="connsiteX1" fmla="*/ 1143180 w 1143180"/>
              <a:gd name="connsiteY1" fmla="*/ 2558057 h 2558057"/>
              <a:gd name="connsiteX2" fmla="*/ 0 w 1143180"/>
              <a:gd name="connsiteY2" fmla="*/ 2558057 h 255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43180" h="2558057">
                <a:moveTo>
                  <a:pt x="1143180" y="0"/>
                </a:moveTo>
                <a:lnTo>
                  <a:pt x="1143180" y="2558057"/>
                </a:lnTo>
                <a:lnTo>
                  <a:pt x="0" y="2558057"/>
                </a:lnTo>
                <a:close/>
              </a:path>
            </a:pathLst>
          </a:custGeom>
          <a:solidFill>
            <a:schemeClr val="tx2">
              <a:alpha val="88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16" name="Forme libre : forme 15">
            <a:extLst>
              <a:ext uri="{FF2B5EF4-FFF2-40B4-BE49-F238E27FC236}">
                <a16:creationId xmlns:a16="http://schemas.microsoft.com/office/drawing/2014/main" id="{29A95748-C6E2-42EF-AECD-BE4A3372DDCA}"/>
              </a:ext>
            </a:extLst>
          </p:cNvPr>
          <p:cNvSpPr>
            <a:spLocks/>
          </p:cNvSpPr>
          <p:nvPr userDrawn="1"/>
        </p:nvSpPr>
        <p:spPr bwMode="auto">
          <a:xfrm>
            <a:off x="4995838" y="1144758"/>
            <a:ext cx="4148162" cy="5713242"/>
          </a:xfrm>
          <a:custGeom>
            <a:avLst/>
            <a:gdLst>
              <a:gd name="connsiteX0" fmla="*/ 2553211 w 4148162"/>
              <a:gd name="connsiteY0" fmla="*/ 0 h 5713242"/>
              <a:gd name="connsiteX1" fmla="*/ 4148162 w 4148162"/>
              <a:gd name="connsiteY1" fmla="*/ 0 h 5713242"/>
              <a:gd name="connsiteX2" fmla="*/ 4148162 w 4148162"/>
              <a:gd name="connsiteY2" fmla="*/ 5713242 h 5713242"/>
              <a:gd name="connsiteX3" fmla="*/ 0 w 4148162"/>
              <a:gd name="connsiteY3" fmla="*/ 5713242 h 571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48162" h="5713242">
                <a:moveTo>
                  <a:pt x="2553211" y="0"/>
                </a:moveTo>
                <a:lnTo>
                  <a:pt x="4148162" y="0"/>
                </a:lnTo>
                <a:lnTo>
                  <a:pt x="4148162" y="5713242"/>
                </a:lnTo>
                <a:lnTo>
                  <a:pt x="0" y="5713242"/>
                </a:lnTo>
                <a:close/>
              </a:path>
            </a:pathLst>
          </a:custGeom>
          <a:solidFill>
            <a:schemeClr val="tx2">
              <a:alpha val="14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17" name="Forme libre : forme 16">
            <a:extLst>
              <a:ext uri="{FF2B5EF4-FFF2-40B4-BE49-F238E27FC236}">
                <a16:creationId xmlns:a16="http://schemas.microsoft.com/office/drawing/2014/main" id="{74CC7AE0-700F-457F-926F-7422F88A0EC5}"/>
              </a:ext>
            </a:extLst>
          </p:cNvPr>
          <p:cNvSpPr>
            <a:spLocks/>
          </p:cNvSpPr>
          <p:nvPr userDrawn="1"/>
        </p:nvSpPr>
        <p:spPr bwMode="auto">
          <a:xfrm>
            <a:off x="0" y="1144758"/>
            <a:ext cx="1115762" cy="2496706"/>
          </a:xfrm>
          <a:custGeom>
            <a:avLst/>
            <a:gdLst>
              <a:gd name="connsiteX0" fmla="*/ 0 w 1115762"/>
              <a:gd name="connsiteY0" fmla="*/ 0 h 2496706"/>
              <a:gd name="connsiteX1" fmla="*/ 1115762 w 1115762"/>
              <a:gd name="connsiteY1" fmla="*/ 0 h 2496706"/>
              <a:gd name="connsiteX2" fmla="*/ 0 w 1115762"/>
              <a:gd name="connsiteY2" fmla="*/ 2496706 h 24967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15762" h="2496706">
                <a:moveTo>
                  <a:pt x="0" y="0"/>
                </a:moveTo>
                <a:lnTo>
                  <a:pt x="1115762" y="0"/>
                </a:lnTo>
                <a:lnTo>
                  <a:pt x="0" y="2496706"/>
                </a:lnTo>
                <a:close/>
              </a:path>
            </a:pathLst>
          </a:custGeom>
          <a:solidFill>
            <a:schemeClr val="tx2">
              <a:alpha val="58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18" name="Forme libre : forme 17">
            <a:extLst>
              <a:ext uri="{FF2B5EF4-FFF2-40B4-BE49-F238E27FC236}">
                <a16:creationId xmlns:a16="http://schemas.microsoft.com/office/drawing/2014/main" id="{814E34E8-4DF1-437F-BC70-1D9A3B40B16C}"/>
              </a:ext>
            </a:extLst>
          </p:cNvPr>
          <p:cNvSpPr>
            <a:spLocks/>
          </p:cNvSpPr>
          <p:nvPr userDrawn="1"/>
        </p:nvSpPr>
        <p:spPr bwMode="auto">
          <a:xfrm>
            <a:off x="0" y="1144760"/>
            <a:ext cx="2323283" cy="5198737"/>
          </a:xfrm>
          <a:custGeom>
            <a:avLst/>
            <a:gdLst>
              <a:gd name="connsiteX0" fmla="*/ 0 w 2323283"/>
              <a:gd name="connsiteY0" fmla="*/ 0 h 5198737"/>
              <a:gd name="connsiteX1" fmla="*/ 2323283 w 2323283"/>
              <a:gd name="connsiteY1" fmla="*/ 0 h 5198737"/>
              <a:gd name="connsiteX2" fmla="*/ 0 w 2323283"/>
              <a:gd name="connsiteY2" fmla="*/ 5198737 h 5198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23283" h="5198737">
                <a:moveTo>
                  <a:pt x="0" y="0"/>
                </a:moveTo>
                <a:lnTo>
                  <a:pt x="2323283" y="0"/>
                </a:lnTo>
                <a:lnTo>
                  <a:pt x="0" y="5198737"/>
                </a:lnTo>
                <a:close/>
              </a:path>
            </a:pathLst>
          </a:cu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19" name="Forme libre : forme 18">
            <a:extLst>
              <a:ext uri="{FF2B5EF4-FFF2-40B4-BE49-F238E27FC236}">
                <a16:creationId xmlns:a16="http://schemas.microsoft.com/office/drawing/2014/main" id="{9A8CBB76-ADFB-46AD-B628-FCD2ACC333FD}"/>
              </a:ext>
            </a:extLst>
          </p:cNvPr>
          <p:cNvSpPr>
            <a:spLocks/>
          </p:cNvSpPr>
          <p:nvPr userDrawn="1"/>
        </p:nvSpPr>
        <p:spPr bwMode="auto">
          <a:xfrm>
            <a:off x="7477864" y="3129740"/>
            <a:ext cx="1666136" cy="3728260"/>
          </a:xfrm>
          <a:custGeom>
            <a:avLst/>
            <a:gdLst>
              <a:gd name="connsiteX0" fmla="*/ 1666136 w 1666136"/>
              <a:gd name="connsiteY0" fmla="*/ 0 h 3728260"/>
              <a:gd name="connsiteX1" fmla="*/ 1666136 w 1666136"/>
              <a:gd name="connsiteY1" fmla="*/ 3728260 h 3728260"/>
              <a:gd name="connsiteX2" fmla="*/ 0 w 1666136"/>
              <a:gd name="connsiteY2" fmla="*/ 3728260 h 372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6136" h="3728260">
                <a:moveTo>
                  <a:pt x="1666136" y="0"/>
                </a:moveTo>
                <a:lnTo>
                  <a:pt x="1666136" y="3728260"/>
                </a:lnTo>
                <a:lnTo>
                  <a:pt x="0" y="3728260"/>
                </a:lnTo>
                <a:close/>
              </a:path>
            </a:pathLst>
          </a:custGeom>
          <a:solidFill>
            <a:schemeClr val="tx2">
              <a:alpha val="4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sp>
        <p:nvSpPr>
          <p:cNvPr id="20" name="Freeform 10">
            <a:extLst>
              <a:ext uri="{FF2B5EF4-FFF2-40B4-BE49-F238E27FC236}">
                <a16:creationId xmlns:a16="http://schemas.microsoft.com/office/drawing/2014/main" id="{15203E95-0D26-4AD8-AF0A-8F9FA009FDCA}"/>
              </a:ext>
            </a:extLst>
          </p:cNvPr>
          <p:cNvSpPr>
            <a:spLocks/>
          </p:cNvSpPr>
          <p:nvPr userDrawn="1"/>
        </p:nvSpPr>
        <p:spPr bwMode="auto">
          <a:xfrm>
            <a:off x="-499414" y="4816554"/>
            <a:ext cx="1190902" cy="2451021"/>
          </a:xfrm>
          <a:custGeom>
            <a:avLst/>
            <a:gdLst>
              <a:gd name="T0" fmla="*/ 0 w 2099"/>
              <a:gd name="T1" fmla="*/ 4320 h 4320"/>
              <a:gd name="T2" fmla="*/ 174 w 2099"/>
              <a:gd name="T3" fmla="*/ 4320 h 4320"/>
              <a:gd name="T4" fmla="*/ 2099 w 2099"/>
              <a:gd name="T5" fmla="*/ 0 h 4320"/>
              <a:gd name="T6" fmla="*/ 1925 w 2099"/>
              <a:gd name="T7" fmla="*/ 0 h 4320"/>
              <a:gd name="T8" fmla="*/ 0 w 2099"/>
              <a:gd name="T9" fmla="*/ 432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9" h="4320">
                <a:moveTo>
                  <a:pt x="0" y="4320"/>
                </a:moveTo>
                <a:lnTo>
                  <a:pt x="174" y="4320"/>
                </a:lnTo>
                <a:lnTo>
                  <a:pt x="2099" y="0"/>
                </a:lnTo>
                <a:lnTo>
                  <a:pt x="1925" y="0"/>
                </a:lnTo>
                <a:lnTo>
                  <a:pt x="0" y="432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8F6983F9-D342-41AF-BC84-EE1B80BF9052}"/>
              </a:ext>
            </a:extLst>
          </p:cNvPr>
          <p:cNvCxnSpPr>
            <a:cxnSpLocks/>
          </p:cNvCxnSpPr>
          <p:nvPr userDrawn="1"/>
        </p:nvCxnSpPr>
        <p:spPr>
          <a:xfrm flipH="1">
            <a:off x="256933" y="1945982"/>
            <a:ext cx="515218" cy="1157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0D7F1859-2C44-4518-9778-074546028613}"/>
              </a:ext>
            </a:extLst>
          </p:cNvPr>
          <p:cNvCxnSpPr>
            <a:cxnSpLocks/>
          </p:cNvCxnSpPr>
          <p:nvPr userDrawn="1"/>
        </p:nvCxnSpPr>
        <p:spPr>
          <a:xfrm flipH="1">
            <a:off x="6480553" y="3171676"/>
            <a:ext cx="515218" cy="1157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C148258E-3486-4743-B920-3F21BF9A67C4}"/>
              </a:ext>
            </a:extLst>
          </p:cNvPr>
          <p:cNvCxnSpPr>
            <a:cxnSpLocks/>
          </p:cNvCxnSpPr>
          <p:nvPr userDrawn="1"/>
        </p:nvCxnSpPr>
        <p:spPr>
          <a:xfrm flipH="1">
            <a:off x="8123676" y="5400382"/>
            <a:ext cx="515218" cy="115719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orme libre : forme 23">
            <a:extLst>
              <a:ext uri="{FF2B5EF4-FFF2-40B4-BE49-F238E27FC236}">
                <a16:creationId xmlns:a16="http://schemas.microsoft.com/office/drawing/2014/main" id="{6E2212BA-1D01-4F8E-A534-913B57B0F371}"/>
              </a:ext>
            </a:extLst>
          </p:cNvPr>
          <p:cNvSpPr/>
          <p:nvPr userDrawn="1"/>
        </p:nvSpPr>
        <p:spPr>
          <a:xfrm>
            <a:off x="0" y="1144758"/>
            <a:ext cx="6430420" cy="5713242"/>
          </a:xfrm>
          <a:custGeom>
            <a:avLst/>
            <a:gdLst>
              <a:gd name="connsiteX0" fmla="*/ 0 w 6430420"/>
              <a:gd name="connsiteY0" fmla="*/ 0 h 5713242"/>
              <a:gd name="connsiteX1" fmla="*/ 1180808 w 6430420"/>
              <a:gd name="connsiteY1" fmla="*/ 0 h 5713242"/>
              <a:gd name="connsiteX2" fmla="*/ 1719992 w 6430420"/>
              <a:gd name="connsiteY2" fmla="*/ 0 h 5713242"/>
              <a:gd name="connsiteX3" fmla="*/ 6430420 w 6430420"/>
              <a:gd name="connsiteY3" fmla="*/ 0 h 5713242"/>
              <a:gd name="connsiteX4" fmla="*/ 3877208 w 6430420"/>
              <a:gd name="connsiteY4" fmla="*/ 5713242 h 5713242"/>
              <a:gd name="connsiteX5" fmla="*/ 1719992 w 6430420"/>
              <a:gd name="connsiteY5" fmla="*/ 5713242 h 5713242"/>
              <a:gd name="connsiteX6" fmla="*/ 1180808 w 6430420"/>
              <a:gd name="connsiteY6" fmla="*/ 5713242 h 5713242"/>
              <a:gd name="connsiteX7" fmla="*/ 0 w 6430420"/>
              <a:gd name="connsiteY7" fmla="*/ 5713242 h 5713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30420" h="5713242">
                <a:moveTo>
                  <a:pt x="0" y="0"/>
                </a:moveTo>
                <a:lnTo>
                  <a:pt x="1180808" y="0"/>
                </a:lnTo>
                <a:lnTo>
                  <a:pt x="1719992" y="0"/>
                </a:lnTo>
                <a:lnTo>
                  <a:pt x="6430420" y="0"/>
                </a:lnTo>
                <a:lnTo>
                  <a:pt x="3877208" y="5713242"/>
                </a:lnTo>
                <a:lnTo>
                  <a:pt x="1719992" y="5713242"/>
                </a:lnTo>
                <a:lnTo>
                  <a:pt x="1180808" y="5713242"/>
                </a:lnTo>
                <a:lnTo>
                  <a:pt x="0" y="5713242"/>
                </a:lnTo>
                <a:close/>
              </a:path>
            </a:pathLst>
          </a:cu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fr-FR"/>
          </a:p>
        </p:txBody>
      </p: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C7F9C75F-BDC9-4604-87B2-95D67E06FAE5}"/>
              </a:ext>
            </a:extLst>
          </p:cNvPr>
          <p:cNvCxnSpPr>
            <a:cxnSpLocks/>
          </p:cNvCxnSpPr>
          <p:nvPr userDrawn="1"/>
        </p:nvCxnSpPr>
        <p:spPr>
          <a:xfrm>
            <a:off x="1025239" y="5946814"/>
            <a:ext cx="188595" cy="0"/>
          </a:xfrm>
          <a:prstGeom prst="line">
            <a:avLst/>
          </a:prstGeom>
          <a:ln w="19050" cap="sq">
            <a:solidFill>
              <a:schemeClr val="accent1"/>
            </a:solidFill>
            <a:prstDash val="solid"/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texte 7"/>
          <p:cNvSpPr>
            <a:spLocks noGrp="1"/>
          </p:cNvSpPr>
          <p:nvPr>
            <p:ph type="body" sz="quarter" idx="11" hasCustomPrompt="1"/>
          </p:nvPr>
        </p:nvSpPr>
        <p:spPr>
          <a:xfrm>
            <a:off x="1026000" y="4611600"/>
            <a:ext cx="3240405" cy="1219200"/>
          </a:xfrm>
        </p:spPr>
        <p:txBody>
          <a:bodyPr anchor="b">
            <a:normAutofit/>
          </a:bodyPr>
          <a:lstStyle>
            <a:lvl1pPr marL="0" indent="0">
              <a:buNone/>
              <a:defRPr sz="4000" b="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CHAPTER</a:t>
            </a:r>
          </a:p>
        </p:txBody>
      </p:sp>
    </p:spTree>
    <p:extLst>
      <p:ext uri="{BB962C8B-B14F-4D97-AF65-F5344CB8AC3E}">
        <p14:creationId xmlns:p14="http://schemas.microsoft.com/office/powerpoint/2010/main" val="106178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path" presetSubtype="0" decel="100000" fill="hold" grpId="1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1.94444E-6 2.22222E-6 L 1.94444E-6 -0.15394 " pathEditMode="relative" rAng="0" ptsTypes="AA">
                                      <p:cBhvr>
                                        <p:cTn id="9" dur="750" spd="-100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08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path" presetSubtype="0" decel="10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3.7037E-7 L 0.22639 -0.67708 " pathEditMode="relative" rAng="0" ptsTypes="AA">
                                      <p:cBhvr>
                                        <p:cTn id="14" dur="1250" spd="-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19" y="-3386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path" presetSubtype="0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6.93889E-18 4.44444E-6 L -0.1151 0.34282 " pathEditMode="relative" rAng="0" ptsTypes="AA">
                                      <p:cBhvr>
                                        <p:cTn id="19" dur="1250" spd="-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47" y="17130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2" presetClass="path" presetSubtype="0" decel="100000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4.44444E-6 7.40741E-7 L -0.14167 0.41088 " pathEditMode="relative" rAng="0" ptsTypes="AA">
                                      <p:cBhvr>
                                        <p:cTn id="24" dur="125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20532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path" presetSubtype="0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-3.05556E-6 7.40741E-7 L -0.1151 0.34282 " pathEditMode="relative" rAng="0" ptsTypes="AA">
                                      <p:cBhvr>
                                        <p:cTn id="29" dur="1250" spd="-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64" y="17130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2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2" presetClass="path" presetSubtype="0" decel="100000" fill="hold" nodeType="withEffect">
                                  <p:stCondLst>
                                    <p:cond delay="2250"/>
                                  </p:stCondLst>
                                  <p:childTnLst>
                                    <p:animMotion origin="layout" path="M 4.16667E-6 3.7037E-7 L 4.16667E-6 -0.15394 " pathEditMode="relative" rAng="0" ptsTypes="AA">
                                      <p:cBhvr>
                                        <p:cTn id="70" dur="75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77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4" grpId="0" animBg="1"/>
      <p:bldP spid="8" grpId="0" build="allAtOnce"/>
      <p:bldP spid="8" grpId="1" build="allAtOnce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41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4284000" cy="123111"/>
          </a:xfrm>
          <a:prstGeom prst="rect">
            <a:avLst/>
          </a:prstGeom>
        </p:spPr>
        <p:txBody>
          <a:bodyPr vert="horz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COFACE, THE MOST AGILE GLOBAL TRADE CREDIT PARTNER IN THE INDUSTRY</a:t>
            </a:r>
            <a:endParaRPr lang="fr-FR" dirty="0"/>
          </a:p>
        </p:txBody>
      </p:sp>
      <p:sp>
        <p:nvSpPr>
          <p:cNvPr id="52" name="Freeform 6"/>
          <p:cNvSpPr>
            <a:spLocks/>
          </p:cNvSpPr>
          <p:nvPr userDrawn="1"/>
        </p:nvSpPr>
        <p:spPr bwMode="auto">
          <a:xfrm>
            <a:off x="2641601" y="-1588"/>
            <a:ext cx="3860800" cy="6858000"/>
          </a:xfrm>
          <a:custGeom>
            <a:avLst/>
            <a:gdLst>
              <a:gd name="T0" fmla="*/ 0 w 2432"/>
              <a:gd name="T1" fmla="*/ 4320 h 4320"/>
              <a:gd name="T2" fmla="*/ 508 w 2432"/>
              <a:gd name="T3" fmla="*/ 4320 h 4320"/>
              <a:gd name="T4" fmla="*/ 2432 w 2432"/>
              <a:gd name="T5" fmla="*/ 0 h 4320"/>
              <a:gd name="T6" fmla="*/ 1924 w 2432"/>
              <a:gd name="T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432" h="4320">
                <a:moveTo>
                  <a:pt x="0" y="4320"/>
                </a:moveTo>
                <a:lnTo>
                  <a:pt x="508" y="4320"/>
                </a:lnTo>
                <a:lnTo>
                  <a:pt x="2432" y="0"/>
                </a:lnTo>
                <a:lnTo>
                  <a:pt x="192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57" name="Freeform 11"/>
          <p:cNvSpPr>
            <a:spLocks/>
          </p:cNvSpPr>
          <p:nvPr userDrawn="1"/>
        </p:nvSpPr>
        <p:spPr bwMode="auto">
          <a:xfrm>
            <a:off x="2906713" y="-1588"/>
            <a:ext cx="3332163" cy="6858000"/>
          </a:xfrm>
          <a:custGeom>
            <a:avLst/>
            <a:gdLst>
              <a:gd name="T0" fmla="*/ 0 w 2099"/>
              <a:gd name="T1" fmla="*/ 4320 h 4320"/>
              <a:gd name="T2" fmla="*/ 174 w 2099"/>
              <a:gd name="T3" fmla="*/ 4320 h 4320"/>
              <a:gd name="T4" fmla="*/ 2099 w 2099"/>
              <a:gd name="T5" fmla="*/ 0 h 4320"/>
              <a:gd name="T6" fmla="*/ 1925 w 2099"/>
              <a:gd name="T7" fmla="*/ 0 h 43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99" h="4320">
                <a:moveTo>
                  <a:pt x="0" y="4320"/>
                </a:moveTo>
                <a:lnTo>
                  <a:pt x="174" y="4320"/>
                </a:lnTo>
                <a:lnTo>
                  <a:pt x="2099" y="0"/>
                </a:lnTo>
                <a:lnTo>
                  <a:pt x="1925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11" name="Espace réservé du texte 44"/>
          <p:cNvSpPr>
            <a:spLocks noGrp="1"/>
          </p:cNvSpPr>
          <p:nvPr>
            <p:ph type="body" sz="quarter" idx="13"/>
          </p:nvPr>
        </p:nvSpPr>
        <p:spPr>
          <a:xfrm>
            <a:off x="395287" y="395288"/>
            <a:ext cx="8353426" cy="655564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wrap="square" bIns="0">
            <a:spAutoFit/>
          </a:bodyPr>
          <a:lstStyle>
            <a:lvl1pPr marL="0" indent="0">
              <a:spcBef>
                <a:spcPts val="0"/>
              </a:spcBef>
              <a:buNone/>
              <a:defRPr sz="2400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2000" cap="all" baseline="0">
                <a:solidFill>
                  <a:schemeClr val="bg2"/>
                </a:solidFill>
              </a:defRPr>
            </a:lvl2pPr>
            <a:lvl3pPr marL="685800" indent="0">
              <a:buNone/>
              <a:defRPr/>
            </a:lvl3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2" name="Espace réservé du texte 18"/>
          <p:cNvSpPr>
            <a:spLocks noGrp="1"/>
          </p:cNvSpPr>
          <p:nvPr>
            <p:ph type="body" sz="quarter" idx="14" hasCustomPrompt="1"/>
          </p:nvPr>
        </p:nvSpPr>
        <p:spPr>
          <a:xfrm>
            <a:off x="619125" y="6534149"/>
            <a:ext cx="3600" cy="118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791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en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>
                <a:solidFill>
                  <a:srgbClr val="61B57C"/>
                </a:solidFill>
              </a:rPr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5288" y="1355725"/>
            <a:ext cx="4105275" cy="4822825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4640108" y="1355725"/>
            <a:ext cx="4105275" cy="4822825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4714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mage plein écr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5657850" y="-1"/>
            <a:ext cx="4219771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28575" y="-1"/>
            <a:ext cx="3390900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7096125" y="-1"/>
            <a:ext cx="2586038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7305675" y="-1"/>
            <a:ext cx="2163465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8153400" y="-1"/>
            <a:ext cx="1157264" cy="6858001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955694" y="-1"/>
            <a:ext cx="3984643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692578" y="-1"/>
            <a:ext cx="3435778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475297" y="-1"/>
            <a:ext cx="2094546" cy="6858001"/>
          </a:xfrm>
          <a:prstGeom prst="rect">
            <a:avLst/>
          </a:prstGeom>
          <a:solidFill>
            <a:schemeClr val="tx2">
              <a:alpha val="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319330" y="-1"/>
            <a:ext cx="1109903" cy="6858001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 userDrawn="1"/>
        </p:nvSpPr>
        <p:spPr>
          <a:xfrm flipH="1">
            <a:off x="2552697" y="0"/>
            <a:ext cx="5076825" cy="6858000"/>
          </a:xfrm>
          <a:prstGeom prst="rect">
            <a:avLst/>
          </a:prstGeom>
          <a:solidFill>
            <a:schemeClr val="bg1">
              <a:alpha val="17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>
              <a:solidFill>
                <a:prstClr val="black"/>
              </a:solidFill>
            </a:endParaRPr>
          </a:p>
        </p:txBody>
      </p:sp>
      <p:cxnSp>
        <p:nvCxnSpPr>
          <p:cNvPr id="16" name="Connecteur droit 15"/>
          <p:cNvCxnSpPr>
            <a:cxnSpLocks/>
          </p:cNvCxnSpPr>
          <p:nvPr userDrawn="1"/>
        </p:nvCxnSpPr>
        <p:spPr>
          <a:xfrm>
            <a:off x="8172925" y="203570"/>
            <a:ext cx="0" cy="9965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>
            <a:cxnSpLocks/>
          </p:cNvCxnSpPr>
          <p:nvPr userDrawn="1"/>
        </p:nvCxnSpPr>
        <p:spPr>
          <a:xfrm>
            <a:off x="7649527" y="3946895"/>
            <a:ext cx="0" cy="21586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 userDrawn="1"/>
        </p:nvCxnSpPr>
        <p:spPr>
          <a:xfrm>
            <a:off x="771524" y="2299070"/>
            <a:ext cx="0" cy="21110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>
                <a:solidFill>
                  <a:prstClr val="white"/>
                </a:solidFill>
              </a:rPr>
              <a:t>COFACE, THE MOST AGILE GLOBAL TRADE CREDIT PARTNER IN THE INDUSTRY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‹#›</a:t>
            </a:fld>
            <a:endParaRPr lang="fr-FR" dirty="0">
              <a:solidFill>
                <a:prstClr val="white"/>
              </a:solidFill>
            </a:endParaRPr>
          </a:p>
        </p:txBody>
      </p:sp>
      <p:cxnSp>
        <p:nvCxnSpPr>
          <p:cNvPr id="26" name="Connecteur droit 25"/>
          <p:cNvCxnSpPr>
            <a:cxnSpLocks/>
          </p:cNvCxnSpPr>
          <p:nvPr userDrawn="1"/>
        </p:nvCxnSpPr>
        <p:spPr>
          <a:xfrm>
            <a:off x="624735" y="6534149"/>
            <a:ext cx="0" cy="118800"/>
          </a:xfrm>
          <a:prstGeom prst="line">
            <a:avLst/>
          </a:prstGeom>
          <a:ln w="635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e 26"/>
          <p:cNvGrpSpPr/>
          <p:nvPr userDrawn="1"/>
        </p:nvGrpSpPr>
        <p:grpSpPr bwMode="black">
          <a:xfrm>
            <a:off x="8142287" y="6500813"/>
            <a:ext cx="603098" cy="140805"/>
            <a:chOff x="8142287" y="6500813"/>
            <a:chExt cx="603098" cy="140805"/>
          </a:xfrm>
          <a:solidFill>
            <a:schemeClr val="bg1"/>
          </a:solidFill>
        </p:grpSpPr>
        <p:sp>
          <p:nvSpPr>
            <p:cNvPr id="28" name="Freeform 27"/>
            <p:cNvSpPr>
              <a:spLocks/>
            </p:cNvSpPr>
            <p:nvPr userDrawn="1"/>
          </p:nvSpPr>
          <p:spPr bwMode="black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29" name="Freeform 28"/>
            <p:cNvSpPr>
              <a:spLocks/>
            </p:cNvSpPr>
            <p:nvPr userDrawn="1"/>
          </p:nvSpPr>
          <p:spPr bwMode="black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30" name="Freeform 29"/>
            <p:cNvSpPr>
              <a:spLocks/>
            </p:cNvSpPr>
            <p:nvPr userDrawn="1"/>
          </p:nvSpPr>
          <p:spPr bwMode="black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31" name="Freeform 30"/>
            <p:cNvSpPr>
              <a:spLocks/>
            </p:cNvSpPr>
            <p:nvPr userDrawn="1"/>
          </p:nvSpPr>
          <p:spPr bwMode="black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32" name="Freeform 31"/>
            <p:cNvSpPr>
              <a:spLocks/>
            </p:cNvSpPr>
            <p:nvPr userDrawn="1"/>
          </p:nvSpPr>
          <p:spPr bwMode="black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  <p:sp>
          <p:nvSpPr>
            <p:cNvPr id="33" name="Freeform 32"/>
            <p:cNvSpPr>
              <a:spLocks/>
            </p:cNvSpPr>
            <p:nvPr userDrawn="1"/>
          </p:nvSpPr>
          <p:spPr bwMode="black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2438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2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2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" presetClass="entr" presetSubtype="1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1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2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1" decel="100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1355725"/>
            <a:ext cx="8351838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3603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1355725"/>
            <a:ext cx="8351838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748700"/>
            <a:ext cx="8351838" cy="323165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>
              <a:buFont typeface="Arial" panose="020B0604020202020204" pitchFamily="34" charset="0"/>
              <a:buNone/>
              <a:defRPr lang="fr-FR" sz="2000" b="0" cap="all" baseline="0" dirty="0">
                <a:solidFill>
                  <a:schemeClr val="bg2"/>
                </a:solidFill>
              </a:defRPr>
            </a:lvl1pPr>
          </a:lstStyle>
          <a:p>
            <a:pPr marL="342900" lvl="0" indent="-342900">
              <a:spcBef>
                <a:spcPct val="0"/>
              </a:spcBef>
            </a:pPr>
            <a:r>
              <a:rPr lang="fr-FR" dirty="0"/>
              <a:t>SUBTITLE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395288" y="377825"/>
            <a:ext cx="8350096" cy="37856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478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in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5288" y="1355725"/>
            <a:ext cx="4105275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4640108" y="1355725"/>
            <a:ext cx="4105275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0441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in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748700"/>
            <a:ext cx="8351838" cy="323165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>
              <a:buNone/>
              <a:defRPr lang="fr-FR" sz="2000" b="0" cap="all" baseline="0" dirty="0">
                <a:solidFill>
                  <a:schemeClr val="bg2"/>
                </a:solidFill>
              </a:defRPr>
            </a:lvl1pPr>
          </a:lstStyle>
          <a:p>
            <a:pPr marL="342900" lvl="0" indent="-342900">
              <a:spcBef>
                <a:spcPct val="0"/>
              </a:spcBef>
            </a:pPr>
            <a:r>
              <a:rPr lang="fr-FR" dirty="0"/>
              <a:t>SUBTITLE</a:t>
            </a:r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395288" y="377825"/>
            <a:ext cx="8350096" cy="37856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fr-FR" dirty="0"/>
          </a:p>
        </p:txBody>
      </p:sp>
      <p:sp>
        <p:nvSpPr>
          <p:cNvPr id="9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5288" y="1355725"/>
            <a:ext cx="4105275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10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4640108" y="1355725"/>
            <a:ext cx="4105275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25485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in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1355725"/>
            <a:ext cx="2597150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273425" y="1355725"/>
            <a:ext cx="2597150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6153150" y="1355725"/>
            <a:ext cx="2597150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9813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 in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1355725"/>
            <a:ext cx="2597150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273425" y="1355725"/>
            <a:ext cx="2597150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6153150" y="1355725"/>
            <a:ext cx="2597150" cy="4822825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8" y="748700"/>
            <a:ext cx="8351838" cy="323165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>
              <a:buNone/>
              <a:defRPr lang="fr-FR" sz="2000" b="0" cap="all" baseline="0" dirty="0">
                <a:solidFill>
                  <a:schemeClr val="bg2"/>
                </a:solidFill>
              </a:defRPr>
            </a:lvl1pPr>
          </a:lstStyle>
          <a:p>
            <a:pPr marL="342900" lvl="0" indent="-342900">
              <a:spcBef>
                <a:spcPct val="0"/>
              </a:spcBef>
            </a:pPr>
            <a:r>
              <a:rPr lang="fr-FR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95324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block and content in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2514600"/>
            <a:ext cx="2597150" cy="3663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273425" y="2514600"/>
            <a:ext cx="2597150" cy="3663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6153150" y="2514600"/>
            <a:ext cx="2597150" cy="3663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ACB6AC-064C-4B07-9871-3CCE127975D8}"/>
              </a:ext>
            </a:extLst>
          </p:cNvPr>
          <p:cNvSpPr/>
          <p:nvPr userDrawn="1"/>
        </p:nvSpPr>
        <p:spPr>
          <a:xfrm>
            <a:off x="0" y="1293314"/>
            <a:ext cx="2603500" cy="804724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A76E32D-983E-44B2-8422-611AA906D6FF}"/>
              </a:ext>
            </a:extLst>
          </p:cNvPr>
          <p:cNvSpPr/>
          <p:nvPr userDrawn="1"/>
        </p:nvSpPr>
        <p:spPr>
          <a:xfrm>
            <a:off x="1" y="1293314"/>
            <a:ext cx="9144000" cy="804724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08C8E8A-28CA-481C-95ED-BC80DF9891FA}"/>
              </a:ext>
            </a:extLst>
          </p:cNvPr>
          <p:cNvSpPr/>
          <p:nvPr userDrawn="1"/>
        </p:nvSpPr>
        <p:spPr>
          <a:xfrm>
            <a:off x="0" y="1293314"/>
            <a:ext cx="3505200" cy="804724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496964A-0D77-4395-AB1F-6FC146352054}"/>
              </a:ext>
            </a:extLst>
          </p:cNvPr>
          <p:cNvSpPr/>
          <p:nvPr userDrawn="1"/>
        </p:nvSpPr>
        <p:spPr>
          <a:xfrm>
            <a:off x="-1" y="1293314"/>
            <a:ext cx="2070101" cy="804724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B5FF873-5168-46AD-B09B-B9CC3CE9D383}"/>
              </a:ext>
            </a:extLst>
          </p:cNvPr>
          <p:cNvSpPr/>
          <p:nvPr userDrawn="1"/>
        </p:nvSpPr>
        <p:spPr>
          <a:xfrm>
            <a:off x="8520327" y="1293314"/>
            <a:ext cx="623673" cy="804724"/>
          </a:xfrm>
          <a:prstGeom prst="rect">
            <a:avLst/>
          </a:prstGeom>
          <a:solidFill>
            <a:schemeClr val="tx2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36D79C8-3F88-4199-A4D1-766DB6EE2F74}"/>
              </a:ext>
            </a:extLst>
          </p:cNvPr>
          <p:cNvSpPr/>
          <p:nvPr userDrawn="1"/>
        </p:nvSpPr>
        <p:spPr>
          <a:xfrm>
            <a:off x="5168901" y="1293314"/>
            <a:ext cx="3975100" cy="804724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0352CE9-A56F-4FF6-8065-C2CB80B84A0D}"/>
              </a:ext>
            </a:extLst>
          </p:cNvPr>
          <p:cNvSpPr/>
          <p:nvPr userDrawn="1"/>
        </p:nvSpPr>
        <p:spPr>
          <a:xfrm>
            <a:off x="6889647" y="1293314"/>
            <a:ext cx="2254353" cy="804724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BFD8D42-FCD7-4378-BDEF-C58D10D15B3A}"/>
              </a:ext>
            </a:extLst>
          </p:cNvPr>
          <p:cNvSpPr/>
          <p:nvPr userDrawn="1"/>
        </p:nvSpPr>
        <p:spPr>
          <a:xfrm>
            <a:off x="7986927" y="1293314"/>
            <a:ext cx="1157073" cy="804724"/>
          </a:xfrm>
          <a:prstGeom prst="rect">
            <a:avLst/>
          </a:prstGeom>
          <a:solidFill>
            <a:schemeClr val="tx2">
              <a:alpha val="3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A4C6BF6-1A2F-440F-B669-EC3026DE9FF6}"/>
              </a:ext>
            </a:extLst>
          </p:cNvPr>
          <p:cNvSpPr/>
          <p:nvPr userDrawn="1"/>
        </p:nvSpPr>
        <p:spPr>
          <a:xfrm>
            <a:off x="6464301" y="1293314"/>
            <a:ext cx="2679700" cy="804724"/>
          </a:xfrm>
          <a:prstGeom prst="rect">
            <a:avLst/>
          </a:prstGeom>
          <a:solidFill>
            <a:schemeClr val="tx2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F79A8E6-F566-485B-88E9-02A1B56394CA}"/>
              </a:ext>
            </a:extLst>
          </p:cNvPr>
          <p:cNvSpPr/>
          <p:nvPr userDrawn="1"/>
        </p:nvSpPr>
        <p:spPr>
          <a:xfrm>
            <a:off x="0" y="1293314"/>
            <a:ext cx="1320800" cy="804724"/>
          </a:xfrm>
          <a:prstGeom prst="rect">
            <a:avLst/>
          </a:prstGeom>
          <a:solidFill>
            <a:schemeClr val="tx2">
              <a:alpha val="5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3F55A2DC-6AAB-4FE8-8F11-F9DDDF97BFF8}"/>
              </a:ext>
            </a:extLst>
          </p:cNvPr>
          <p:cNvCxnSpPr>
            <a:cxnSpLocks/>
          </p:cNvCxnSpPr>
          <p:nvPr userDrawn="1"/>
        </p:nvCxnSpPr>
        <p:spPr>
          <a:xfrm>
            <a:off x="1317915" y="1456494"/>
            <a:ext cx="0" cy="505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5392C623-8AAD-47EF-B0E9-57D739FC6C0F}"/>
              </a:ext>
            </a:extLst>
          </p:cNvPr>
          <p:cNvCxnSpPr>
            <a:cxnSpLocks/>
          </p:cNvCxnSpPr>
          <p:nvPr userDrawn="1"/>
        </p:nvCxnSpPr>
        <p:spPr>
          <a:xfrm>
            <a:off x="2600615" y="1398691"/>
            <a:ext cx="0" cy="3797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9CE14C4D-957C-4134-BEFC-4D5CDF67240A}"/>
              </a:ext>
            </a:extLst>
          </p:cNvPr>
          <p:cNvCxnSpPr>
            <a:cxnSpLocks/>
          </p:cNvCxnSpPr>
          <p:nvPr userDrawn="1"/>
        </p:nvCxnSpPr>
        <p:spPr>
          <a:xfrm>
            <a:off x="5172365" y="1557504"/>
            <a:ext cx="0" cy="4177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5D3F67B9-EF22-43AE-8462-AF408FB4542E}"/>
              </a:ext>
            </a:extLst>
          </p:cNvPr>
          <p:cNvCxnSpPr>
            <a:cxnSpLocks/>
          </p:cNvCxnSpPr>
          <p:nvPr userDrawn="1"/>
        </p:nvCxnSpPr>
        <p:spPr>
          <a:xfrm>
            <a:off x="8525165" y="1523902"/>
            <a:ext cx="0" cy="3452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53942C70-F338-4175-95E0-71700E5124FC}"/>
              </a:ext>
            </a:extLst>
          </p:cNvPr>
          <p:cNvCxnSpPr>
            <a:cxnSpLocks/>
          </p:cNvCxnSpPr>
          <p:nvPr userDrawn="1"/>
        </p:nvCxnSpPr>
        <p:spPr>
          <a:xfrm>
            <a:off x="6893215" y="1725578"/>
            <a:ext cx="0" cy="2593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4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block and content in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12"/>
          </p:nvPr>
        </p:nvSpPr>
        <p:spPr>
          <a:xfrm>
            <a:off x="393700" y="2514600"/>
            <a:ext cx="2597150" cy="3663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7" name="Espace réservé du contenu 5"/>
          <p:cNvSpPr>
            <a:spLocks noGrp="1"/>
          </p:cNvSpPr>
          <p:nvPr>
            <p:ph sz="quarter" idx="13"/>
          </p:nvPr>
        </p:nvSpPr>
        <p:spPr>
          <a:xfrm>
            <a:off x="3273425" y="2514600"/>
            <a:ext cx="2597150" cy="3663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8" name="Espace réservé du contenu 5"/>
          <p:cNvSpPr>
            <a:spLocks noGrp="1"/>
          </p:cNvSpPr>
          <p:nvPr>
            <p:ph sz="quarter" idx="14"/>
          </p:nvPr>
        </p:nvSpPr>
        <p:spPr>
          <a:xfrm>
            <a:off x="6153150" y="2514600"/>
            <a:ext cx="2597150" cy="366395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fr-FR" dirty="0"/>
          </a:p>
        </p:txBody>
      </p:sp>
      <p:sp>
        <p:nvSpPr>
          <p:cNvPr id="9" name="Espace réservé du texte 6"/>
          <p:cNvSpPr>
            <a:spLocks noGrp="1"/>
          </p:cNvSpPr>
          <p:nvPr>
            <p:ph type="body" sz="quarter" idx="15" hasCustomPrompt="1"/>
          </p:nvPr>
        </p:nvSpPr>
        <p:spPr>
          <a:xfrm>
            <a:off x="395288" y="748700"/>
            <a:ext cx="8351838" cy="323165"/>
          </a:xfr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>
              <a:buNone/>
              <a:defRPr lang="fr-FR" sz="2000" b="0" cap="all" baseline="0" dirty="0">
                <a:solidFill>
                  <a:schemeClr val="bg2"/>
                </a:solidFill>
              </a:defRPr>
            </a:lvl1pPr>
          </a:lstStyle>
          <a:p>
            <a:pPr marL="342900" lvl="0" indent="-342900">
              <a:spcBef>
                <a:spcPct val="0"/>
              </a:spcBef>
            </a:pPr>
            <a:r>
              <a:rPr lang="fr-FR" dirty="0"/>
              <a:t>SUBTITLE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CE5AB8-A1B3-4DE0-B68C-A35444BC605E}"/>
              </a:ext>
            </a:extLst>
          </p:cNvPr>
          <p:cNvSpPr/>
          <p:nvPr userDrawn="1"/>
        </p:nvSpPr>
        <p:spPr>
          <a:xfrm>
            <a:off x="0" y="1293314"/>
            <a:ext cx="2603500" cy="804724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B56D6F2-160C-4110-B133-A58A063E4450}"/>
              </a:ext>
            </a:extLst>
          </p:cNvPr>
          <p:cNvSpPr/>
          <p:nvPr userDrawn="1"/>
        </p:nvSpPr>
        <p:spPr>
          <a:xfrm>
            <a:off x="1" y="1293314"/>
            <a:ext cx="9144000" cy="804724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E15623F-66F7-4015-B332-11E3B8A52D1F}"/>
              </a:ext>
            </a:extLst>
          </p:cNvPr>
          <p:cNvSpPr/>
          <p:nvPr userDrawn="1"/>
        </p:nvSpPr>
        <p:spPr>
          <a:xfrm>
            <a:off x="0" y="1293314"/>
            <a:ext cx="3505200" cy="804724"/>
          </a:xfrm>
          <a:prstGeom prst="rect">
            <a:avLst/>
          </a:prstGeom>
          <a:solidFill>
            <a:schemeClr val="tx2">
              <a:alpha val="3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D5A8FD-1F46-4291-AB8A-F96E655121A1}"/>
              </a:ext>
            </a:extLst>
          </p:cNvPr>
          <p:cNvSpPr/>
          <p:nvPr userDrawn="1"/>
        </p:nvSpPr>
        <p:spPr>
          <a:xfrm>
            <a:off x="-1" y="1293314"/>
            <a:ext cx="2070101" cy="804724"/>
          </a:xfrm>
          <a:prstGeom prst="rect">
            <a:avLst/>
          </a:prstGeom>
          <a:solidFill>
            <a:schemeClr val="tx2">
              <a:alpha val="4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7A7816C-8E5B-46A3-A51D-ED761CD22A52}"/>
              </a:ext>
            </a:extLst>
          </p:cNvPr>
          <p:cNvSpPr/>
          <p:nvPr userDrawn="1"/>
        </p:nvSpPr>
        <p:spPr>
          <a:xfrm>
            <a:off x="8520327" y="1293314"/>
            <a:ext cx="623673" cy="804724"/>
          </a:xfrm>
          <a:prstGeom prst="rect">
            <a:avLst/>
          </a:prstGeom>
          <a:solidFill>
            <a:schemeClr val="tx2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0D9556C-6793-4E95-A5CA-4196CF70152A}"/>
              </a:ext>
            </a:extLst>
          </p:cNvPr>
          <p:cNvSpPr/>
          <p:nvPr userDrawn="1"/>
        </p:nvSpPr>
        <p:spPr>
          <a:xfrm>
            <a:off x="5168901" y="1293314"/>
            <a:ext cx="3975100" cy="804724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83CF35-FE86-444A-B9D9-8A1666E4F618}"/>
              </a:ext>
            </a:extLst>
          </p:cNvPr>
          <p:cNvSpPr/>
          <p:nvPr userDrawn="1"/>
        </p:nvSpPr>
        <p:spPr>
          <a:xfrm>
            <a:off x="6889647" y="1293314"/>
            <a:ext cx="2254353" cy="804724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0F9EC09-9696-4574-8323-A7FE7D2BBE46}"/>
              </a:ext>
            </a:extLst>
          </p:cNvPr>
          <p:cNvSpPr/>
          <p:nvPr userDrawn="1"/>
        </p:nvSpPr>
        <p:spPr>
          <a:xfrm>
            <a:off x="7986927" y="1293314"/>
            <a:ext cx="1157073" cy="804724"/>
          </a:xfrm>
          <a:prstGeom prst="rect">
            <a:avLst/>
          </a:prstGeom>
          <a:solidFill>
            <a:schemeClr val="tx2">
              <a:alpha val="3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60C0B4-A81C-4608-B9EC-24DB998744A9}"/>
              </a:ext>
            </a:extLst>
          </p:cNvPr>
          <p:cNvSpPr/>
          <p:nvPr userDrawn="1"/>
        </p:nvSpPr>
        <p:spPr>
          <a:xfrm>
            <a:off x="6464301" y="1293314"/>
            <a:ext cx="2679700" cy="804724"/>
          </a:xfrm>
          <a:prstGeom prst="rect">
            <a:avLst/>
          </a:prstGeom>
          <a:solidFill>
            <a:schemeClr val="tx2">
              <a:alpha val="33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5379445-F260-4DCA-AE95-F7C8C3FFFD4B}"/>
              </a:ext>
            </a:extLst>
          </p:cNvPr>
          <p:cNvSpPr/>
          <p:nvPr userDrawn="1"/>
        </p:nvSpPr>
        <p:spPr>
          <a:xfrm>
            <a:off x="0" y="1293314"/>
            <a:ext cx="1320800" cy="804724"/>
          </a:xfrm>
          <a:prstGeom prst="rect">
            <a:avLst/>
          </a:prstGeom>
          <a:solidFill>
            <a:schemeClr val="tx2">
              <a:alpha val="51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>
              <a:solidFill>
                <a:schemeClr val="tx1"/>
              </a:solidFill>
            </a:endParaRPr>
          </a:p>
        </p:txBody>
      </p: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DE1F1919-9324-438E-B9CA-597E0FCEDCA1}"/>
              </a:ext>
            </a:extLst>
          </p:cNvPr>
          <p:cNvCxnSpPr>
            <a:cxnSpLocks/>
          </p:cNvCxnSpPr>
          <p:nvPr userDrawn="1"/>
        </p:nvCxnSpPr>
        <p:spPr>
          <a:xfrm>
            <a:off x="1317915" y="1456494"/>
            <a:ext cx="0" cy="5054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>
            <a:extLst>
              <a:ext uri="{FF2B5EF4-FFF2-40B4-BE49-F238E27FC236}">
                <a16:creationId xmlns:a16="http://schemas.microsoft.com/office/drawing/2014/main" id="{7A5601BE-7955-47FB-AF04-E3E8B60920A9}"/>
              </a:ext>
            </a:extLst>
          </p:cNvPr>
          <p:cNvCxnSpPr>
            <a:cxnSpLocks/>
          </p:cNvCxnSpPr>
          <p:nvPr userDrawn="1"/>
        </p:nvCxnSpPr>
        <p:spPr>
          <a:xfrm>
            <a:off x="2600615" y="1398691"/>
            <a:ext cx="0" cy="3797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3730F758-0CE5-4316-AF98-330958E6197D}"/>
              </a:ext>
            </a:extLst>
          </p:cNvPr>
          <p:cNvCxnSpPr>
            <a:cxnSpLocks/>
          </p:cNvCxnSpPr>
          <p:nvPr userDrawn="1"/>
        </p:nvCxnSpPr>
        <p:spPr>
          <a:xfrm>
            <a:off x="5172365" y="1557504"/>
            <a:ext cx="0" cy="41771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BD2D6792-D04B-49B0-9772-AE6D1C9DA799}"/>
              </a:ext>
            </a:extLst>
          </p:cNvPr>
          <p:cNvCxnSpPr>
            <a:cxnSpLocks/>
          </p:cNvCxnSpPr>
          <p:nvPr userDrawn="1"/>
        </p:nvCxnSpPr>
        <p:spPr>
          <a:xfrm>
            <a:off x="8525165" y="1523902"/>
            <a:ext cx="0" cy="3452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BDAE10E2-58EF-4737-93DF-374ACCEC0EDC}"/>
              </a:ext>
            </a:extLst>
          </p:cNvPr>
          <p:cNvCxnSpPr>
            <a:cxnSpLocks/>
          </p:cNvCxnSpPr>
          <p:nvPr userDrawn="1"/>
        </p:nvCxnSpPr>
        <p:spPr>
          <a:xfrm>
            <a:off x="6893215" y="1725578"/>
            <a:ext cx="0" cy="25936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6591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95288" y="377825"/>
            <a:ext cx="8350096" cy="378565"/>
          </a:xfrm>
          <a:prstGeom prst="rect">
            <a:avLst/>
          </a:prstGeom>
          <a:blipFill dpi="0" rotWithShape="1">
            <a:blip r:embed="rId20"/>
            <a:srcRect/>
            <a:tile tx="6350" ty="0" sx="100000" sy="100000" flip="none" algn="tl"/>
          </a:blipFill>
        </p:spPr>
        <p:txBody>
          <a:bodyPr vert="horz" wrap="square" lIns="91440" tIns="45720" rIns="91440" bIns="0" rtlCol="0" anchor="b">
            <a:spAutoFit/>
          </a:bodyPr>
          <a:lstStyle/>
          <a:p>
            <a:pPr marL="0" lvl="0" indent="0">
              <a:spcBef>
                <a:spcPts val="0"/>
              </a:spcBef>
              <a:buFont typeface="Arial" panose="020B0604020202020204" pitchFamily="34" charset="0"/>
            </a:pPr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95287" y="1356360"/>
            <a:ext cx="8350097" cy="482060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97072" y="6531309"/>
            <a:ext cx="5787548" cy="12311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chemeClr val="accent1"/>
                </a:solidFill>
              </a:defRPr>
            </a:lvl1pPr>
          </a:lstStyle>
          <a:p>
            <a:r>
              <a:rPr lang="fr-FR"/>
              <a:t>COFACE, THE MOST AGILE GLOBAL TRADE CREDIT PARTNER IN THE INDUSTRY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95288" y="6518709"/>
            <a:ext cx="148314" cy="148312"/>
          </a:xfrm>
          <a:prstGeom prst="rect">
            <a:avLst/>
          </a:prstGeom>
          <a:solidFill>
            <a:schemeClr val="bg2"/>
          </a:solidFill>
        </p:spPr>
        <p:txBody>
          <a:bodyPr vert="horz" wrap="none" lIns="91440" tIns="45720" rIns="91440" bIns="45720" rtlCol="0" anchor="ctr"/>
          <a:lstStyle>
            <a:lvl1pPr algn="ctr">
              <a:defRPr sz="800" b="1">
                <a:solidFill>
                  <a:schemeClr val="bg1"/>
                </a:solidFill>
              </a:defRPr>
            </a:lvl1pPr>
          </a:lstStyle>
          <a:p>
            <a:fld id="{F7A3F48B-818E-4440-B2BA-2245DD423899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7" name="Groupe 6"/>
          <p:cNvGrpSpPr/>
          <p:nvPr/>
        </p:nvGrpSpPr>
        <p:grpSpPr bwMode="black">
          <a:xfrm>
            <a:off x="8142287" y="6500813"/>
            <a:ext cx="603098" cy="140805"/>
            <a:chOff x="8142287" y="6500813"/>
            <a:chExt cx="603098" cy="140805"/>
          </a:xfrm>
        </p:grpSpPr>
        <p:sp>
          <p:nvSpPr>
            <p:cNvPr id="61" name="Freeform 27"/>
            <p:cNvSpPr>
              <a:spLocks/>
            </p:cNvSpPr>
            <p:nvPr userDrawn="1"/>
          </p:nvSpPr>
          <p:spPr bwMode="black">
            <a:xfrm>
              <a:off x="8411342" y="6550734"/>
              <a:ext cx="107974" cy="90659"/>
            </a:xfrm>
            <a:custGeom>
              <a:avLst/>
              <a:gdLst>
                <a:gd name="T0" fmla="*/ 550 w 555"/>
                <a:gd name="T1" fmla="*/ 457 h 465"/>
                <a:gd name="T2" fmla="*/ 555 w 555"/>
                <a:gd name="T3" fmla="*/ 451 h 465"/>
                <a:gd name="T4" fmla="*/ 555 w 555"/>
                <a:gd name="T5" fmla="*/ 254 h 465"/>
                <a:gd name="T6" fmla="*/ 277 w 555"/>
                <a:gd name="T7" fmla="*/ 0 h 465"/>
                <a:gd name="T8" fmla="*/ 0 w 555"/>
                <a:gd name="T9" fmla="*/ 241 h 465"/>
                <a:gd name="T10" fmla="*/ 264 w 555"/>
                <a:gd name="T11" fmla="*/ 465 h 465"/>
                <a:gd name="T12" fmla="*/ 344 w 555"/>
                <a:gd name="T13" fmla="*/ 457 h 465"/>
                <a:gd name="T14" fmla="*/ 362 w 555"/>
                <a:gd name="T15" fmla="*/ 399 h 465"/>
                <a:gd name="T16" fmla="*/ 355 w 555"/>
                <a:gd name="T17" fmla="*/ 390 h 465"/>
                <a:gd name="T18" fmla="*/ 272 w 555"/>
                <a:gd name="T19" fmla="*/ 405 h 465"/>
                <a:gd name="T20" fmla="*/ 110 w 555"/>
                <a:gd name="T21" fmla="*/ 240 h 465"/>
                <a:gd name="T22" fmla="*/ 281 w 555"/>
                <a:gd name="T23" fmla="*/ 60 h 465"/>
                <a:gd name="T24" fmla="*/ 447 w 555"/>
                <a:gd name="T25" fmla="*/ 252 h 465"/>
                <a:gd name="T26" fmla="*/ 447 w 555"/>
                <a:gd name="T27" fmla="*/ 451 h 465"/>
                <a:gd name="T28" fmla="*/ 452 w 555"/>
                <a:gd name="T29" fmla="*/ 457 h 465"/>
                <a:gd name="T30" fmla="*/ 550 w 555"/>
                <a:gd name="T31" fmla="*/ 45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5" h="465">
                  <a:moveTo>
                    <a:pt x="550" y="457"/>
                  </a:moveTo>
                  <a:cubicBezTo>
                    <a:pt x="555" y="457"/>
                    <a:pt x="555" y="454"/>
                    <a:pt x="555" y="451"/>
                  </a:cubicBezTo>
                  <a:cubicBezTo>
                    <a:pt x="555" y="254"/>
                    <a:pt x="555" y="254"/>
                    <a:pt x="555" y="254"/>
                  </a:cubicBezTo>
                  <a:cubicBezTo>
                    <a:pt x="555" y="112"/>
                    <a:pt x="481" y="0"/>
                    <a:pt x="277" y="0"/>
                  </a:cubicBezTo>
                  <a:cubicBezTo>
                    <a:pt x="115" y="0"/>
                    <a:pt x="0" y="91"/>
                    <a:pt x="0" y="241"/>
                  </a:cubicBezTo>
                  <a:cubicBezTo>
                    <a:pt x="0" y="362"/>
                    <a:pt x="73" y="465"/>
                    <a:pt x="264" y="465"/>
                  </a:cubicBezTo>
                  <a:cubicBezTo>
                    <a:pt x="292" y="465"/>
                    <a:pt x="319" y="462"/>
                    <a:pt x="344" y="457"/>
                  </a:cubicBezTo>
                  <a:cubicBezTo>
                    <a:pt x="362" y="399"/>
                    <a:pt x="362" y="399"/>
                    <a:pt x="362" y="399"/>
                  </a:cubicBezTo>
                  <a:cubicBezTo>
                    <a:pt x="364" y="392"/>
                    <a:pt x="360" y="389"/>
                    <a:pt x="355" y="390"/>
                  </a:cubicBezTo>
                  <a:cubicBezTo>
                    <a:pt x="329" y="400"/>
                    <a:pt x="304" y="405"/>
                    <a:pt x="272" y="405"/>
                  </a:cubicBezTo>
                  <a:cubicBezTo>
                    <a:pt x="145" y="405"/>
                    <a:pt x="110" y="316"/>
                    <a:pt x="110" y="240"/>
                  </a:cubicBezTo>
                  <a:cubicBezTo>
                    <a:pt x="110" y="127"/>
                    <a:pt x="176" y="60"/>
                    <a:pt x="281" y="60"/>
                  </a:cubicBezTo>
                  <a:cubicBezTo>
                    <a:pt x="408" y="60"/>
                    <a:pt x="447" y="137"/>
                    <a:pt x="447" y="252"/>
                  </a:cubicBezTo>
                  <a:cubicBezTo>
                    <a:pt x="447" y="451"/>
                    <a:pt x="447" y="451"/>
                    <a:pt x="447" y="451"/>
                  </a:cubicBezTo>
                  <a:cubicBezTo>
                    <a:pt x="447" y="455"/>
                    <a:pt x="449" y="457"/>
                    <a:pt x="452" y="457"/>
                  </a:cubicBezTo>
                  <a:lnTo>
                    <a:pt x="550" y="457"/>
                  </a:lnTo>
                  <a:close/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2" name="Freeform 28"/>
            <p:cNvSpPr>
              <a:spLocks/>
            </p:cNvSpPr>
            <p:nvPr userDrawn="1"/>
          </p:nvSpPr>
          <p:spPr bwMode="black">
            <a:xfrm>
              <a:off x="8343657" y="6500813"/>
              <a:ext cx="92384" cy="139044"/>
            </a:xfrm>
            <a:custGeom>
              <a:avLst/>
              <a:gdLst>
                <a:gd name="T0" fmla="*/ 434 w 475"/>
                <a:gd name="T1" fmla="*/ 95 h 713"/>
                <a:gd name="T2" fmla="*/ 443 w 475"/>
                <a:gd name="T3" fmla="*/ 94 h 713"/>
                <a:gd name="T4" fmla="*/ 475 w 475"/>
                <a:gd name="T5" fmla="*/ 30 h 713"/>
                <a:gd name="T6" fmla="*/ 308 w 475"/>
                <a:gd name="T7" fmla="*/ 0 h 713"/>
                <a:gd name="T8" fmla="*/ 70 w 475"/>
                <a:gd name="T9" fmla="*/ 225 h 713"/>
                <a:gd name="T10" fmla="*/ 70 w 475"/>
                <a:gd name="T11" fmla="*/ 274 h 713"/>
                <a:gd name="T12" fmla="*/ 6 w 475"/>
                <a:gd name="T13" fmla="*/ 274 h 713"/>
                <a:gd name="T14" fmla="*/ 0 w 475"/>
                <a:gd name="T15" fmla="*/ 280 h 713"/>
                <a:gd name="T16" fmla="*/ 0 w 475"/>
                <a:gd name="T17" fmla="*/ 318 h 713"/>
                <a:gd name="T18" fmla="*/ 6 w 475"/>
                <a:gd name="T19" fmla="*/ 324 h 713"/>
                <a:gd name="T20" fmla="*/ 71 w 475"/>
                <a:gd name="T21" fmla="*/ 324 h 713"/>
                <a:gd name="T22" fmla="*/ 71 w 475"/>
                <a:gd name="T23" fmla="*/ 707 h 713"/>
                <a:gd name="T24" fmla="*/ 77 w 475"/>
                <a:gd name="T25" fmla="*/ 713 h 713"/>
                <a:gd name="T26" fmla="*/ 164 w 475"/>
                <a:gd name="T27" fmla="*/ 713 h 713"/>
                <a:gd name="T28" fmla="*/ 168 w 475"/>
                <a:gd name="T29" fmla="*/ 707 h 713"/>
                <a:gd name="T30" fmla="*/ 168 w 475"/>
                <a:gd name="T31" fmla="*/ 324 h 713"/>
                <a:gd name="T32" fmla="*/ 288 w 475"/>
                <a:gd name="T33" fmla="*/ 324 h 713"/>
                <a:gd name="T34" fmla="*/ 297 w 475"/>
                <a:gd name="T35" fmla="*/ 318 h 713"/>
                <a:gd name="T36" fmla="*/ 316 w 475"/>
                <a:gd name="T37" fmla="*/ 280 h 713"/>
                <a:gd name="T38" fmla="*/ 310 w 475"/>
                <a:gd name="T39" fmla="*/ 274 h 713"/>
                <a:gd name="T40" fmla="*/ 168 w 475"/>
                <a:gd name="T41" fmla="*/ 274 h 713"/>
                <a:gd name="T42" fmla="*/ 168 w 475"/>
                <a:gd name="T43" fmla="*/ 211 h 713"/>
                <a:gd name="T44" fmla="*/ 311 w 475"/>
                <a:gd name="T45" fmla="*/ 59 h 713"/>
                <a:gd name="T46" fmla="*/ 434 w 475"/>
                <a:gd name="T47" fmla="*/ 95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475" h="713">
                  <a:moveTo>
                    <a:pt x="434" y="95"/>
                  </a:moveTo>
                  <a:cubicBezTo>
                    <a:pt x="437" y="98"/>
                    <a:pt x="441" y="98"/>
                    <a:pt x="443" y="94"/>
                  </a:cubicBezTo>
                  <a:cubicBezTo>
                    <a:pt x="475" y="30"/>
                    <a:pt x="475" y="30"/>
                    <a:pt x="475" y="30"/>
                  </a:cubicBezTo>
                  <a:cubicBezTo>
                    <a:pt x="436" y="12"/>
                    <a:pt x="368" y="0"/>
                    <a:pt x="308" y="0"/>
                  </a:cubicBezTo>
                  <a:cubicBezTo>
                    <a:pt x="170" y="0"/>
                    <a:pt x="70" y="72"/>
                    <a:pt x="70" y="225"/>
                  </a:cubicBezTo>
                  <a:cubicBezTo>
                    <a:pt x="70" y="274"/>
                    <a:pt x="70" y="274"/>
                    <a:pt x="70" y="274"/>
                  </a:cubicBezTo>
                  <a:cubicBezTo>
                    <a:pt x="6" y="274"/>
                    <a:pt x="6" y="274"/>
                    <a:pt x="6" y="274"/>
                  </a:cubicBezTo>
                  <a:cubicBezTo>
                    <a:pt x="3" y="274"/>
                    <a:pt x="0" y="276"/>
                    <a:pt x="0" y="280"/>
                  </a:cubicBezTo>
                  <a:cubicBezTo>
                    <a:pt x="0" y="318"/>
                    <a:pt x="0" y="318"/>
                    <a:pt x="0" y="318"/>
                  </a:cubicBezTo>
                  <a:cubicBezTo>
                    <a:pt x="0" y="322"/>
                    <a:pt x="3" y="324"/>
                    <a:pt x="6" y="324"/>
                  </a:cubicBezTo>
                  <a:cubicBezTo>
                    <a:pt x="71" y="324"/>
                    <a:pt x="71" y="324"/>
                    <a:pt x="71" y="324"/>
                  </a:cubicBezTo>
                  <a:cubicBezTo>
                    <a:pt x="71" y="707"/>
                    <a:pt x="71" y="707"/>
                    <a:pt x="71" y="707"/>
                  </a:cubicBezTo>
                  <a:cubicBezTo>
                    <a:pt x="71" y="710"/>
                    <a:pt x="73" y="713"/>
                    <a:pt x="77" y="713"/>
                  </a:cubicBezTo>
                  <a:cubicBezTo>
                    <a:pt x="164" y="713"/>
                    <a:pt x="164" y="713"/>
                    <a:pt x="164" y="713"/>
                  </a:cubicBezTo>
                  <a:cubicBezTo>
                    <a:pt x="167" y="713"/>
                    <a:pt x="168" y="710"/>
                    <a:pt x="168" y="707"/>
                  </a:cubicBezTo>
                  <a:cubicBezTo>
                    <a:pt x="168" y="324"/>
                    <a:pt x="168" y="324"/>
                    <a:pt x="168" y="324"/>
                  </a:cubicBezTo>
                  <a:cubicBezTo>
                    <a:pt x="288" y="324"/>
                    <a:pt x="288" y="324"/>
                    <a:pt x="288" y="324"/>
                  </a:cubicBezTo>
                  <a:cubicBezTo>
                    <a:pt x="293" y="324"/>
                    <a:pt x="295" y="322"/>
                    <a:pt x="297" y="318"/>
                  </a:cubicBezTo>
                  <a:cubicBezTo>
                    <a:pt x="316" y="280"/>
                    <a:pt x="316" y="280"/>
                    <a:pt x="316" y="280"/>
                  </a:cubicBezTo>
                  <a:cubicBezTo>
                    <a:pt x="317" y="276"/>
                    <a:pt x="314" y="274"/>
                    <a:pt x="310" y="274"/>
                  </a:cubicBezTo>
                  <a:cubicBezTo>
                    <a:pt x="168" y="274"/>
                    <a:pt x="168" y="274"/>
                    <a:pt x="168" y="274"/>
                  </a:cubicBezTo>
                  <a:cubicBezTo>
                    <a:pt x="168" y="211"/>
                    <a:pt x="168" y="211"/>
                    <a:pt x="168" y="211"/>
                  </a:cubicBezTo>
                  <a:cubicBezTo>
                    <a:pt x="168" y="134"/>
                    <a:pt x="200" y="59"/>
                    <a:pt x="311" y="59"/>
                  </a:cubicBezTo>
                  <a:cubicBezTo>
                    <a:pt x="362" y="59"/>
                    <a:pt x="404" y="75"/>
                    <a:pt x="434" y="95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3" name="Freeform 29"/>
            <p:cNvSpPr>
              <a:spLocks/>
            </p:cNvSpPr>
            <p:nvPr userDrawn="1"/>
          </p:nvSpPr>
          <p:spPr bwMode="black">
            <a:xfrm>
              <a:off x="8636436" y="6550546"/>
              <a:ext cx="108949" cy="91072"/>
            </a:xfrm>
            <a:custGeom>
              <a:avLst/>
              <a:gdLst>
                <a:gd name="T0" fmla="*/ 466 w 560"/>
                <a:gd name="T1" fmla="*/ 446 h 467"/>
                <a:gd name="T2" fmla="*/ 495 w 560"/>
                <a:gd name="T3" fmla="*/ 391 h 467"/>
                <a:gd name="T4" fmla="*/ 489 w 560"/>
                <a:gd name="T5" fmla="*/ 384 h 467"/>
                <a:gd name="T6" fmla="*/ 324 w 560"/>
                <a:gd name="T7" fmla="*/ 407 h 467"/>
                <a:gd name="T8" fmla="*/ 111 w 560"/>
                <a:gd name="T9" fmla="*/ 235 h 467"/>
                <a:gd name="T10" fmla="*/ 285 w 560"/>
                <a:gd name="T11" fmla="*/ 56 h 467"/>
                <a:gd name="T12" fmla="*/ 439 w 560"/>
                <a:gd name="T13" fmla="*/ 207 h 467"/>
                <a:gd name="T14" fmla="*/ 172 w 560"/>
                <a:gd name="T15" fmla="*/ 207 h 467"/>
                <a:gd name="T16" fmla="*/ 165 w 560"/>
                <a:gd name="T17" fmla="*/ 213 h 467"/>
                <a:gd name="T18" fmla="*/ 165 w 560"/>
                <a:gd name="T19" fmla="*/ 250 h 467"/>
                <a:gd name="T20" fmla="*/ 172 w 560"/>
                <a:gd name="T21" fmla="*/ 256 h 467"/>
                <a:gd name="T22" fmla="*/ 535 w 560"/>
                <a:gd name="T23" fmla="*/ 256 h 467"/>
                <a:gd name="T24" fmla="*/ 547 w 560"/>
                <a:gd name="T25" fmla="*/ 248 h 467"/>
                <a:gd name="T26" fmla="*/ 285 w 560"/>
                <a:gd name="T27" fmla="*/ 0 h 467"/>
                <a:gd name="T28" fmla="*/ 0 w 560"/>
                <a:gd name="T29" fmla="*/ 235 h 467"/>
                <a:gd name="T30" fmla="*/ 308 w 560"/>
                <a:gd name="T31" fmla="*/ 467 h 467"/>
                <a:gd name="T32" fmla="*/ 466 w 560"/>
                <a:gd name="T33" fmla="*/ 446 h 4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0" h="467">
                  <a:moveTo>
                    <a:pt x="466" y="446"/>
                  </a:moveTo>
                  <a:cubicBezTo>
                    <a:pt x="495" y="391"/>
                    <a:pt x="495" y="391"/>
                    <a:pt x="495" y="391"/>
                  </a:cubicBezTo>
                  <a:cubicBezTo>
                    <a:pt x="497" y="386"/>
                    <a:pt x="494" y="382"/>
                    <a:pt x="489" y="384"/>
                  </a:cubicBezTo>
                  <a:cubicBezTo>
                    <a:pt x="453" y="395"/>
                    <a:pt x="401" y="407"/>
                    <a:pt x="324" y="407"/>
                  </a:cubicBezTo>
                  <a:cubicBezTo>
                    <a:pt x="183" y="407"/>
                    <a:pt x="111" y="345"/>
                    <a:pt x="111" y="235"/>
                  </a:cubicBezTo>
                  <a:cubicBezTo>
                    <a:pt x="111" y="119"/>
                    <a:pt x="172" y="56"/>
                    <a:pt x="285" y="56"/>
                  </a:cubicBezTo>
                  <a:cubicBezTo>
                    <a:pt x="395" y="56"/>
                    <a:pt x="445" y="133"/>
                    <a:pt x="439" y="207"/>
                  </a:cubicBezTo>
                  <a:cubicBezTo>
                    <a:pt x="172" y="207"/>
                    <a:pt x="172" y="207"/>
                    <a:pt x="172" y="207"/>
                  </a:cubicBezTo>
                  <a:cubicBezTo>
                    <a:pt x="168" y="207"/>
                    <a:pt x="165" y="210"/>
                    <a:pt x="165" y="213"/>
                  </a:cubicBezTo>
                  <a:cubicBezTo>
                    <a:pt x="165" y="250"/>
                    <a:pt x="165" y="250"/>
                    <a:pt x="165" y="250"/>
                  </a:cubicBezTo>
                  <a:cubicBezTo>
                    <a:pt x="165" y="254"/>
                    <a:pt x="166" y="256"/>
                    <a:pt x="172" y="256"/>
                  </a:cubicBezTo>
                  <a:cubicBezTo>
                    <a:pt x="535" y="256"/>
                    <a:pt x="535" y="256"/>
                    <a:pt x="535" y="256"/>
                  </a:cubicBezTo>
                  <a:cubicBezTo>
                    <a:pt x="542" y="256"/>
                    <a:pt x="546" y="255"/>
                    <a:pt x="547" y="248"/>
                  </a:cubicBezTo>
                  <a:cubicBezTo>
                    <a:pt x="560" y="120"/>
                    <a:pt x="479" y="0"/>
                    <a:pt x="285" y="0"/>
                  </a:cubicBezTo>
                  <a:cubicBezTo>
                    <a:pt x="110" y="0"/>
                    <a:pt x="0" y="100"/>
                    <a:pt x="0" y="235"/>
                  </a:cubicBezTo>
                  <a:cubicBezTo>
                    <a:pt x="0" y="390"/>
                    <a:pt x="110" y="467"/>
                    <a:pt x="308" y="467"/>
                  </a:cubicBezTo>
                  <a:cubicBezTo>
                    <a:pt x="373" y="467"/>
                    <a:pt x="428" y="459"/>
                    <a:pt x="466" y="446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4" name="Freeform 30"/>
            <p:cNvSpPr>
              <a:spLocks/>
            </p:cNvSpPr>
            <p:nvPr userDrawn="1"/>
          </p:nvSpPr>
          <p:spPr bwMode="black">
            <a:xfrm>
              <a:off x="8142287" y="6550546"/>
              <a:ext cx="103102" cy="90659"/>
            </a:xfrm>
            <a:custGeom>
              <a:avLst/>
              <a:gdLst>
                <a:gd name="T0" fmla="*/ 289 w 530"/>
                <a:gd name="T1" fmla="*/ 0 h 465"/>
                <a:gd name="T2" fmla="*/ 0 w 530"/>
                <a:gd name="T3" fmla="*/ 232 h 465"/>
                <a:gd name="T4" fmla="*/ 278 w 530"/>
                <a:gd name="T5" fmla="*/ 465 h 465"/>
                <a:gd name="T6" fmla="*/ 355 w 530"/>
                <a:gd name="T7" fmla="*/ 458 h 465"/>
                <a:gd name="T8" fmla="*/ 383 w 530"/>
                <a:gd name="T9" fmla="*/ 402 h 465"/>
                <a:gd name="T10" fmla="*/ 376 w 530"/>
                <a:gd name="T11" fmla="*/ 391 h 465"/>
                <a:gd name="T12" fmla="*/ 276 w 530"/>
                <a:gd name="T13" fmla="*/ 406 h 465"/>
                <a:gd name="T14" fmla="*/ 110 w 530"/>
                <a:gd name="T15" fmla="*/ 232 h 465"/>
                <a:gd name="T16" fmla="*/ 288 w 530"/>
                <a:gd name="T17" fmla="*/ 58 h 465"/>
                <a:gd name="T18" fmla="*/ 466 w 530"/>
                <a:gd name="T19" fmla="*/ 174 h 465"/>
                <a:gd name="T20" fmla="*/ 479 w 530"/>
                <a:gd name="T21" fmla="*/ 174 h 465"/>
                <a:gd name="T22" fmla="*/ 530 w 530"/>
                <a:gd name="T23" fmla="*/ 75 h 465"/>
                <a:gd name="T24" fmla="*/ 289 w 530"/>
                <a:gd name="T25" fmla="*/ 0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30" h="465">
                  <a:moveTo>
                    <a:pt x="289" y="0"/>
                  </a:moveTo>
                  <a:cubicBezTo>
                    <a:pt x="96" y="0"/>
                    <a:pt x="0" y="99"/>
                    <a:pt x="0" y="232"/>
                  </a:cubicBezTo>
                  <a:cubicBezTo>
                    <a:pt x="0" y="358"/>
                    <a:pt x="86" y="465"/>
                    <a:pt x="278" y="465"/>
                  </a:cubicBezTo>
                  <a:cubicBezTo>
                    <a:pt x="306" y="465"/>
                    <a:pt x="332" y="462"/>
                    <a:pt x="355" y="458"/>
                  </a:cubicBezTo>
                  <a:cubicBezTo>
                    <a:pt x="383" y="402"/>
                    <a:pt x="383" y="402"/>
                    <a:pt x="383" y="402"/>
                  </a:cubicBezTo>
                  <a:cubicBezTo>
                    <a:pt x="387" y="393"/>
                    <a:pt x="380" y="391"/>
                    <a:pt x="376" y="391"/>
                  </a:cubicBezTo>
                  <a:cubicBezTo>
                    <a:pt x="348" y="399"/>
                    <a:pt x="323" y="406"/>
                    <a:pt x="276" y="406"/>
                  </a:cubicBezTo>
                  <a:cubicBezTo>
                    <a:pt x="182" y="406"/>
                    <a:pt x="110" y="349"/>
                    <a:pt x="110" y="232"/>
                  </a:cubicBezTo>
                  <a:cubicBezTo>
                    <a:pt x="110" y="123"/>
                    <a:pt x="179" y="58"/>
                    <a:pt x="288" y="58"/>
                  </a:cubicBezTo>
                  <a:cubicBezTo>
                    <a:pt x="385" y="58"/>
                    <a:pt x="443" y="109"/>
                    <a:pt x="466" y="174"/>
                  </a:cubicBezTo>
                  <a:cubicBezTo>
                    <a:pt x="467" y="180"/>
                    <a:pt x="476" y="179"/>
                    <a:pt x="479" y="174"/>
                  </a:cubicBezTo>
                  <a:cubicBezTo>
                    <a:pt x="530" y="75"/>
                    <a:pt x="530" y="75"/>
                    <a:pt x="530" y="75"/>
                  </a:cubicBezTo>
                  <a:cubicBezTo>
                    <a:pt x="480" y="36"/>
                    <a:pt x="397" y="0"/>
                    <a:pt x="289" y="0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5" name="Freeform 31"/>
            <p:cNvSpPr>
              <a:spLocks/>
            </p:cNvSpPr>
            <p:nvPr userDrawn="1"/>
          </p:nvSpPr>
          <p:spPr bwMode="black">
            <a:xfrm>
              <a:off x="8537606" y="6550734"/>
              <a:ext cx="91034" cy="90659"/>
            </a:xfrm>
            <a:custGeom>
              <a:avLst/>
              <a:gdLst>
                <a:gd name="T0" fmla="*/ 109 w 468"/>
                <a:gd name="T1" fmla="*/ 232 h 465"/>
                <a:gd name="T2" fmla="*/ 287 w 468"/>
                <a:gd name="T3" fmla="*/ 405 h 465"/>
                <a:gd name="T4" fmla="*/ 406 w 468"/>
                <a:gd name="T5" fmla="*/ 386 h 465"/>
                <a:gd name="T6" fmla="*/ 413 w 468"/>
                <a:gd name="T7" fmla="*/ 392 h 465"/>
                <a:gd name="T8" fmla="*/ 382 w 468"/>
                <a:gd name="T9" fmla="*/ 450 h 465"/>
                <a:gd name="T10" fmla="*/ 278 w 468"/>
                <a:gd name="T11" fmla="*/ 465 h 465"/>
                <a:gd name="T12" fmla="*/ 0 w 468"/>
                <a:gd name="T13" fmla="*/ 232 h 465"/>
                <a:gd name="T14" fmla="*/ 278 w 468"/>
                <a:gd name="T15" fmla="*/ 0 h 465"/>
                <a:gd name="T16" fmla="*/ 468 w 468"/>
                <a:gd name="T17" fmla="*/ 45 h 465"/>
                <a:gd name="T18" fmla="*/ 435 w 468"/>
                <a:gd name="T19" fmla="*/ 107 h 465"/>
                <a:gd name="T20" fmla="*/ 425 w 468"/>
                <a:gd name="T21" fmla="*/ 107 h 465"/>
                <a:gd name="T22" fmla="*/ 287 w 468"/>
                <a:gd name="T23" fmla="*/ 60 h 465"/>
                <a:gd name="T24" fmla="*/ 109 w 468"/>
                <a:gd name="T25" fmla="*/ 232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8" h="465">
                  <a:moveTo>
                    <a:pt x="109" y="232"/>
                  </a:moveTo>
                  <a:cubicBezTo>
                    <a:pt x="109" y="343"/>
                    <a:pt x="186" y="405"/>
                    <a:pt x="287" y="405"/>
                  </a:cubicBezTo>
                  <a:cubicBezTo>
                    <a:pt x="330" y="405"/>
                    <a:pt x="363" y="402"/>
                    <a:pt x="406" y="386"/>
                  </a:cubicBezTo>
                  <a:cubicBezTo>
                    <a:pt x="411" y="384"/>
                    <a:pt x="416" y="386"/>
                    <a:pt x="413" y="392"/>
                  </a:cubicBezTo>
                  <a:cubicBezTo>
                    <a:pt x="382" y="450"/>
                    <a:pt x="382" y="450"/>
                    <a:pt x="382" y="450"/>
                  </a:cubicBezTo>
                  <a:cubicBezTo>
                    <a:pt x="346" y="462"/>
                    <a:pt x="319" y="465"/>
                    <a:pt x="278" y="465"/>
                  </a:cubicBezTo>
                  <a:cubicBezTo>
                    <a:pt x="101" y="465"/>
                    <a:pt x="0" y="365"/>
                    <a:pt x="0" y="232"/>
                  </a:cubicBezTo>
                  <a:cubicBezTo>
                    <a:pt x="0" y="100"/>
                    <a:pt x="101" y="0"/>
                    <a:pt x="278" y="0"/>
                  </a:cubicBezTo>
                  <a:cubicBezTo>
                    <a:pt x="364" y="0"/>
                    <a:pt x="433" y="23"/>
                    <a:pt x="468" y="45"/>
                  </a:cubicBezTo>
                  <a:cubicBezTo>
                    <a:pt x="435" y="107"/>
                    <a:pt x="435" y="107"/>
                    <a:pt x="435" y="107"/>
                  </a:cubicBezTo>
                  <a:cubicBezTo>
                    <a:pt x="433" y="111"/>
                    <a:pt x="429" y="111"/>
                    <a:pt x="425" y="107"/>
                  </a:cubicBezTo>
                  <a:cubicBezTo>
                    <a:pt x="396" y="78"/>
                    <a:pt x="344" y="60"/>
                    <a:pt x="287" y="60"/>
                  </a:cubicBezTo>
                  <a:cubicBezTo>
                    <a:pt x="186" y="60"/>
                    <a:pt x="109" y="122"/>
                    <a:pt x="109" y="232"/>
                  </a:cubicBezTo>
                </a:path>
              </a:pathLst>
            </a:custGeom>
            <a:solidFill>
              <a:srgbClr val="1D366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66" name="Freeform 32"/>
            <p:cNvSpPr>
              <a:spLocks/>
            </p:cNvSpPr>
            <p:nvPr userDrawn="1"/>
          </p:nvSpPr>
          <p:spPr bwMode="black">
            <a:xfrm>
              <a:off x="8230810" y="6550546"/>
              <a:ext cx="102915" cy="90659"/>
            </a:xfrm>
            <a:custGeom>
              <a:avLst/>
              <a:gdLst>
                <a:gd name="T0" fmla="*/ 242 w 529"/>
                <a:gd name="T1" fmla="*/ 407 h 465"/>
                <a:gd name="T2" fmla="*/ 64 w 529"/>
                <a:gd name="T3" fmla="*/ 291 h 465"/>
                <a:gd name="T4" fmla="*/ 51 w 529"/>
                <a:gd name="T5" fmla="*/ 291 h 465"/>
                <a:gd name="T6" fmla="*/ 0 w 529"/>
                <a:gd name="T7" fmla="*/ 390 h 465"/>
                <a:gd name="T8" fmla="*/ 240 w 529"/>
                <a:gd name="T9" fmla="*/ 465 h 465"/>
                <a:gd name="T10" fmla="*/ 529 w 529"/>
                <a:gd name="T11" fmla="*/ 233 h 465"/>
                <a:gd name="T12" fmla="*/ 252 w 529"/>
                <a:gd name="T13" fmla="*/ 0 h 465"/>
                <a:gd name="T14" fmla="*/ 174 w 529"/>
                <a:gd name="T15" fmla="*/ 7 h 465"/>
                <a:gd name="T16" fmla="*/ 146 w 529"/>
                <a:gd name="T17" fmla="*/ 63 h 465"/>
                <a:gd name="T18" fmla="*/ 154 w 529"/>
                <a:gd name="T19" fmla="*/ 74 h 465"/>
                <a:gd name="T20" fmla="*/ 254 w 529"/>
                <a:gd name="T21" fmla="*/ 59 h 465"/>
                <a:gd name="T22" fmla="*/ 419 w 529"/>
                <a:gd name="T23" fmla="*/ 233 h 465"/>
                <a:gd name="T24" fmla="*/ 242 w 529"/>
                <a:gd name="T25" fmla="*/ 407 h 4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9" h="465">
                  <a:moveTo>
                    <a:pt x="242" y="407"/>
                  </a:moveTo>
                  <a:cubicBezTo>
                    <a:pt x="144" y="407"/>
                    <a:pt x="87" y="356"/>
                    <a:pt x="64" y="291"/>
                  </a:cubicBezTo>
                  <a:cubicBezTo>
                    <a:pt x="62" y="285"/>
                    <a:pt x="54" y="286"/>
                    <a:pt x="51" y="291"/>
                  </a:cubicBezTo>
                  <a:cubicBezTo>
                    <a:pt x="0" y="390"/>
                    <a:pt x="0" y="390"/>
                    <a:pt x="0" y="390"/>
                  </a:cubicBezTo>
                  <a:cubicBezTo>
                    <a:pt x="50" y="429"/>
                    <a:pt x="133" y="465"/>
                    <a:pt x="240" y="465"/>
                  </a:cubicBezTo>
                  <a:cubicBezTo>
                    <a:pt x="434" y="465"/>
                    <a:pt x="529" y="366"/>
                    <a:pt x="529" y="233"/>
                  </a:cubicBezTo>
                  <a:cubicBezTo>
                    <a:pt x="529" y="107"/>
                    <a:pt x="443" y="0"/>
                    <a:pt x="252" y="0"/>
                  </a:cubicBezTo>
                  <a:cubicBezTo>
                    <a:pt x="224" y="0"/>
                    <a:pt x="198" y="3"/>
                    <a:pt x="174" y="7"/>
                  </a:cubicBezTo>
                  <a:cubicBezTo>
                    <a:pt x="146" y="63"/>
                    <a:pt x="146" y="63"/>
                    <a:pt x="146" y="63"/>
                  </a:cubicBezTo>
                  <a:cubicBezTo>
                    <a:pt x="143" y="72"/>
                    <a:pt x="149" y="74"/>
                    <a:pt x="154" y="74"/>
                  </a:cubicBezTo>
                  <a:cubicBezTo>
                    <a:pt x="182" y="66"/>
                    <a:pt x="207" y="59"/>
                    <a:pt x="254" y="59"/>
                  </a:cubicBezTo>
                  <a:cubicBezTo>
                    <a:pt x="347" y="59"/>
                    <a:pt x="419" y="116"/>
                    <a:pt x="419" y="233"/>
                  </a:cubicBezTo>
                  <a:cubicBezTo>
                    <a:pt x="419" y="342"/>
                    <a:pt x="350" y="407"/>
                    <a:pt x="242" y="407"/>
                  </a:cubicBezTo>
                </a:path>
              </a:pathLst>
            </a:custGeom>
            <a:solidFill>
              <a:srgbClr val="5CB7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cxnSp>
        <p:nvCxnSpPr>
          <p:cNvPr id="15" name="Connecteur droit 14"/>
          <p:cNvCxnSpPr>
            <a:cxnSpLocks/>
          </p:cNvCxnSpPr>
          <p:nvPr/>
        </p:nvCxnSpPr>
        <p:spPr>
          <a:xfrm>
            <a:off x="624735" y="6534149"/>
            <a:ext cx="0" cy="118800"/>
          </a:xfrm>
          <a:prstGeom prst="line">
            <a:avLst/>
          </a:prstGeom>
          <a:ln w="6350" cap="rnd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7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72" r:id="rId8"/>
    <p:sldLayoutId id="2147483673" r:id="rId9"/>
    <p:sldLayoutId id="2147483669" r:id="rId10"/>
    <p:sldLayoutId id="2147483670" r:id="rId11"/>
    <p:sldLayoutId id="2147483674" r:id="rId12"/>
    <p:sldLayoutId id="2147483671" r:id="rId13"/>
    <p:sldLayoutId id="2147483655" r:id="rId14"/>
    <p:sldLayoutId id="2147483657" r:id="rId15"/>
    <p:sldLayoutId id="2147483675" r:id="rId16"/>
    <p:sldLayoutId id="2147483677" r:id="rId17"/>
    <p:sldLayoutId id="2147483680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fr-FR" sz="2400" kern="1200" cap="all" baseline="0" dirty="0">
          <a:solidFill>
            <a:schemeClr val="tx2"/>
          </a:solidFill>
          <a:latin typeface="+mn-lt"/>
          <a:ea typeface="+mn-ea"/>
          <a:cs typeface="+mn-cs"/>
        </a:defRPr>
      </a:lvl1pPr>
    </p:titleStyle>
    <p:bodyStyle>
      <a:lvl1pPr marL="87313" indent="-87313" algn="l" defTabSz="685800" rtl="0" eaLnBrk="1" latinLnBrk="0" hangingPunct="1">
        <a:lnSpc>
          <a:spcPct val="90000"/>
        </a:lnSpc>
        <a:spcBef>
          <a:spcPts val="600"/>
        </a:spcBef>
        <a:buFont typeface="Printania Inline" panose="02000000000000000000" pitchFamily="50" charset="0"/>
        <a:buChar char=" "/>
        <a:defRPr sz="1600" b="1" kern="1200" cap="none" baseline="0">
          <a:solidFill>
            <a:schemeClr val="tx2"/>
          </a:solidFill>
          <a:latin typeface="+mn-lt"/>
          <a:ea typeface="+mn-ea"/>
          <a:cs typeface="+mn-cs"/>
        </a:defRPr>
      </a:lvl1pPr>
      <a:lvl2pPr marL="87313" indent="-87313" algn="l" defTabSz="685800" rtl="0" eaLnBrk="1" latinLnBrk="0" hangingPunct="1">
        <a:lnSpc>
          <a:spcPct val="90000"/>
        </a:lnSpc>
        <a:spcBef>
          <a:spcPts val="600"/>
        </a:spcBef>
        <a:buFont typeface="Printania Inline" panose="02000000000000000000" pitchFamily="50" charset="0"/>
        <a:buChar char=" "/>
        <a:defRPr sz="1600" kern="1200">
          <a:solidFill>
            <a:schemeClr val="bg2"/>
          </a:solidFill>
          <a:latin typeface="+mn-lt"/>
          <a:ea typeface="+mn-ea"/>
          <a:cs typeface="+mn-cs"/>
        </a:defRPr>
      </a:lvl2pPr>
      <a:lvl3pPr marL="273050" indent="-92075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MS PMincho" panose="02020600040205080304" pitchFamily="18" charset="-128"/>
        <a:buChar char="┃"/>
        <a:defRPr sz="1600" kern="1200">
          <a:solidFill>
            <a:schemeClr val="bg2"/>
          </a:solidFill>
          <a:latin typeface="+mn-lt"/>
          <a:ea typeface="+mn-ea"/>
          <a:cs typeface="+mn-cs"/>
        </a:defRPr>
      </a:lvl3pPr>
      <a:lvl4pPr marL="622300" indent="-138113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bg2"/>
          </a:solidFill>
          <a:latin typeface="+mn-lt"/>
          <a:ea typeface="+mn-ea"/>
          <a:cs typeface="+mn-cs"/>
        </a:defRPr>
      </a:lvl4pPr>
      <a:lvl5pPr marL="895350" indent="-17145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Arial Narrow" panose="020B0606020202030204" pitchFamily="34" charset="0"/>
        <a:buChar char="–"/>
        <a:defRPr sz="1600" kern="1200">
          <a:solidFill>
            <a:schemeClr val="bg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  <p15:guide id="6" orient="horz" pos="3892" userDrawn="1">
          <p15:clr>
            <a:srgbClr val="F26B43"/>
          </p15:clr>
        </p15:guide>
        <p15:guide id="7" pos="248" userDrawn="1">
          <p15:clr>
            <a:srgbClr val="F26B43"/>
          </p15:clr>
        </p15:guide>
        <p15:guide id="9" pos="5509" userDrawn="1">
          <p15:clr>
            <a:srgbClr val="F26B43"/>
          </p15:clr>
        </p15:guide>
        <p15:guide id="10" orient="horz" pos="8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6"/>
          <p:cNvSpPr>
            <a:spLocks noGrp="1"/>
          </p:cNvSpPr>
          <p:nvPr>
            <p:ph type="body" sz="quarter" idx="10"/>
          </p:nvPr>
        </p:nvSpPr>
        <p:spPr>
          <a:xfrm>
            <a:off x="429939" y="2994422"/>
            <a:ext cx="3707951" cy="707886"/>
          </a:xfrm>
        </p:spPr>
        <p:txBody>
          <a:bodyPr/>
          <a:lstStyle/>
          <a:p>
            <a:r>
              <a:rPr lang="sl-SI" dirty="0" smtClean="0"/>
              <a:t>POSTOPEK OCENJEVANJA PODJETIJ</a:t>
            </a:r>
            <a:endParaRPr lang="fr-FR" b="1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425450" y="3926051"/>
            <a:ext cx="3271838" cy="885825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BFC76E-DBD6-4B21-8026-49C177E4890B}"/>
              </a:ext>
            </a:extLst>
          </p:cNvPr>
          <p:cNvSpPr/>
          <p:nvPr/>
        </p:nvSpPr>
        <p:spPr>
          <a:xfrm>
            <a:off x="9275817" y="0"/>
            <a:ext cx="1885826" cy="861774"/>
          </a:xfrm>
          <a:prstGeom prst="rect">
            <a:avLst/>
          </a:prstGeom>
          <a:solidFill>
            <a:schemeClr val="bg1">
              <a:lumMod val="8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>
            <a:spAutoFit/>
          </a:bodyPr>
          <a:lstStyle/>
          <a:p>
            <a:r>
              <a:rPr lang="en-GB" sz="1000" dirty="0">
                <a:solidFill>
                  <a:srgbClr val="595959"/>
                </a:solidFill>
              </a:rPr>
              <a:t>To change the image: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595959"/>
                </a:solidFill>
              </a:rPr>
              <a:t>Right click on the slide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595959"/>
                </a:solidFill>
              </a:rPr>
              <a:t>Click “Format background”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rgbClr val="595959"/>
                </a:solidFill>
              </a:rPr>
              <a:t>Choose your image (Size: 1400x1050px)</a:t>
            </a:r>
          </a:p>
        </p:txBody>
      </p:sp>
    </p:spTree>
    <p:extLst>
      <p:ext uri="{BB962C8B-B14F-4D97-AF65-F5344CB8AC3E}">
        <p14:creationId xmlns:p14="http://schemas.microsoft.com/office/powerpoint/2010/main" val="174643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7A3F48B-818E-4440-B2BA-2245DD423899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COFACE, THE MOST AGILE GLOBAL TRADE CREDIT PARTNER IN THE INDUSTRY</a:t>
            </a:r>
            <a:endParaRPr lang="fr-FR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>
          <a:xfrm>
            <a:off x="1081087" y="1252539"/>
            <a:ext cx="7567613" cy="821763"/>
          </a:xfrm>
        </p:spPr>
        <p:txBody>
          <a:bodyPr/>
          <a:lstStyle/>
          <a:p>
            <a:r>
              <a:rPr lang="sl-SI" sz="2800" b="1" cap="none" dirty="0" smtClean="0"/>
              <a:t>Analiza je prilagojena glede na izpostavljenost </a:t>
            </a:r>
            <a:r>
              <a:rPr lang="sl-SI" sz="2800" b="1" cap="none" dirty="0" err="1" smtClean="0"/>
              <a:t>Coface</a:t>
            </a:r>
            <a:r>
              <a:rPr lang="sl-SI" sz="2800" b="1" cap="none" dirty="0" smtClean="0"/>
              <a:t> do dotičnega kupca. </a:t>
            </a:r>
            <a:endParaRPr lang="de-DE" sz="2800" b="1" dirty="0"/>
          </a:p>
        </p:txBody>
      </p:sp>
      <p:sp>
        <p:nvSpPr>
          <p:cNvPr id="9" name="Textplatzhalter 3"/>
          <p:cNvSpPr txBox="1">
            <a:spLocks/>
          </p:cNvSpPr>
          <p:nvPr/>
        </p:nvSpPr>
        <p:spPr>
          <a:xfrm>
            <a:off x="1081087" y="3119283"/>
            <a:ext cx="7024688" cy="821763"/>
          </a:xfrm>
          <a:prstGeom prst="rect">
            <a:avLst/>
          </a:prstGeo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800" b="1" dirty="0" smtClean="0"/>
              <a:t>Pri nižjih </a:t>
            </a:r>
            <a:r>
              <a:rPr lang="sl-SI" sz="2800" b="1" dirty="0" err="1" smtClean="0"/>
              <a:t>izpostavlJenostiH</a:t>
            </a:r>
            <a:r>
              <a:rPr lang="sl-SI" sz="2800" b="1" dirty="0" smtClean="0"/>
              <a:t> </a:t>
            </a:r>
            <a:r>
              <a:rPr lang="sl-SI" sz="2800" b="1" cap="none" dirty="0" smtClean="0"/>
              <a:t>se uporabijo bonitetna poročila.</a:t>
            </a:r>
            <a:endParaRPr lang="de-DE" sz="2800" b="1" dirty="0"/>
          </a:p>
        </p:txBody>
      </p:sp>
      <p:sp>
        <p:nvSpPr>
          <p:cNvPr id="10" name="Textplatzhalter 3"/>
          <p:cNvSpPr txBox="1">
            <a:spLocks/>
          </p:cNvSpPr>
          <p:nvPr/>
        </p:nvSpPr>
        <p:spPr>
          <a:xfrm>
            <a:off x="1081087" y="4519613"/>
            <a:ext cx="7024688" cy="1597360"/>
          </a:xfrm>
          <a:prstGeom prst="rect">
            <a:avLst/>
          </a:prstGeom>
          <a:blipFill dpi="0" rotWithShape="1">
            <a:blip r:embed="rId2"/>
            <a:srcRect/>
            <a:tile tx="6350" ty="0" sx="100000" sy="100000" flip="none" algn="tl"/>
          </a:blipFill>
        </p:spPr>
        <p:txBody>
          <a:bodyPr vert="horz" wrap="square" lIns="91440" tIns="45720" rIns="91440" bIns="0" rtlCol="0">
            <a:sp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40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 cap="all" baseline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sz="2800" b="1" dirty="0" smtClean="0"/>
              <a:t>Pri VIŠJIH IZPOSTAVLJENOSTIH </a:t>
            </a:r>
            <a:r>
              <a:rPr lang="sl-SI" sz="2800" b="1" cap="none" dirty="0" smtClean="0"/>
              <a:t>delamo poglobljeno analizo, kjer je osnova izračun standardnih kazalnikih nato pa sledi prilagoditev analitika.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601643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de-DE" dirty="0" err="1" smtClean="0"/>
              <a:t>Coface</a:t>
            </a:r>
            <a:r>
              <a:rPr lang="de-DE" dirty="0" smtClean="0"/>
              <a:t> </a:t>
            </a:r>
            <a:r>
              <a:rPr lang="sl-SI" dirty="0" smtClean="0"/>
              <a:t>ANALIZA PRI VISOKIH IZPOSTAVLJENOSTIH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61B57C"/>
                </a:solidFill>
              </a:rPr>
              <a:t>COFACE, THE MOST AGILE GLOBAL TRADE CREDIT PARTNER IN THE INDUSTRY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3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3"/>
          </p:nvPr>
        </p:nvSpPr>
        <p:spPr>
          <a:xfrm>
            <a:off x="543602" y="1355726"/>
            <a:ext cx="8324174" cy="1945842"/>
          </a:xfrm>
        </p:spPr>
        <p:txBody>
          <a:bodyPr>
            <a:normAutofit/>
          </a:bodyPr>
          <a:lstStyle/>
          <a:p>
            <a:endParaRPr lang="de-DE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Uporabljen</a:t>
            </a:r>
            <a:r>
              <a:rPr lang="de-DE" dirty="0" smtClean="0"/>
              <a:t> </a:t>
            </a:r>
            <a:r>
              <a:rPr lang="sl-SI" dirty="0" smtClean="0"/>
              <a:t>strokovni/ poglobljen način ocenjevanja</a:t>
            </a:r>
            <a:endParaRPr lang="de-DE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Bazira na izračunu standardnih kazalnikov</a:t>
            </a:r>
            <a:endParaRPr lang="de-DE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Osnova so letna poročila in bilance, lahko pa tudi medletni podatki</a:t>
            </a:r>
            <a:endParaRPr lang="de-DE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Statistične korekcije </a:t>
            </a:r>
            <a:r>
              <a:rPr lang="de-DE" dirty="0" smtClean="0"/>
              <a:t>(</a:t>
            </a:r>
            <a:r>
              <a:rPr lang="sl-SI" dirty="0" smtClean="0"/>
              <a:t>velikost podjetja</a:t>
            </a:r>
            <a:r>
              <a:rPr lang="de-DE" dirty="0" smtClean="0"/>
              <a:t>, </a:t>
            </a:r>
            <a:r>
              <a:rPr lang="sl-SI" dirty="0" smtClean="0"/>
              <a:t>tveganje države</a:t>
            </a:r>
            <a:r>
              <a:rPr lang="de-DE" dirty="0" smtClean="0"/>
              <a:t>)</a:t>
            </a:r>
          </a:p>
        </p:txBody>
      </p:sp>
      <p:sp>
        <p:nvSpPr>
          <p:cNvPr id="17" name="Inhaltsplatzhalter 14"/>
          <p:cNvSpPr txBox="1">
            <a:spLocks/>
          </p:cNvSpPr>
          <p:nvPr/>
        </p:nvSpPr>
        <p:spPr>
          <a:xfrm>
            <a:off x="543603" y="3414811"/>
            <a:ext cx="8187492" cy="163219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73050" indent="-920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MS PMincho" panose="02020600040205080304" pitchFamily="18" charset="-128"/>
              <a:buChar char="┃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622300" indent="-1381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8953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 Narrow" panose="020B0606020202030204" pitchFamily="34" charset="0"/>
              <a:buChar char="–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sl-SI" dirty="0" smtClean="0"/>
              <a:t> Prilagoditve končne ocene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Obstoječa tveganja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Trenutne informacije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Pripadnost skupini, podpora matične družbe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Vpliv države (podpora / neugodne odločitve)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7" name="Inhaltsplatzhalter 14"/>
          <p:cNvSpPr txBox="1">
            <a:spLocks/>
          </p:cNvSpPr>
          <p:nvPr/>
        </p:nvSpPr>
        <p:spPr>
          <a:xfrm>
            <a:off x="611943" y="5406836"/>
            <a:ext cx="8187492" cy="37602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73050" indent="-920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MS PMincho" panose="02020600040205080304" pitchFamily="18" charset="-128"/>
              <a:buChar char="┃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622300" indent="-1381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8953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 Narrow" panose="020B0606020202030204" pitchFamily="34" charset="0"/>
              <a:buChar char="–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Končna ocena analitika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6203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7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sl-SI" dirty="0" smtClean="0"/>
              <a:t>STANDARDNI KAZALNIKI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61B57C"/>
                </a:solidFill>
              </a:rPr>
              <a:t>COFACE, THE MOST AGILE GLOBAL TRADE CREDIT PARTNER IN THE INDUSTRY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4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7" name="Inhaltsplatzhalter 14"/>
          <p:cNvSpPr txBox="1">
            <a:spLocks/>
          </p:cNvSpPr>
          <p:nvPr/>
        </p:nvSpPr>
        <p:spPr>
          <a:xfrm>
            <a:off x="696003" y="1537423"/>
            <a:ext cx="8187492" cy="2129348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73050" indent="-920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MS PMincho" panose="02020600040205080304" pitchFamily="18" charset="-128"/>
              <a:buChar char="┃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622300" indent="-1381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8953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 Narrow" panose="020B0606020202030204" pitchFamily="34" charset="0"/>
              <a:buChar char="–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ZA </a:t>
            </a:r>
            <a:r>
              <a:rPr lang="sl-SI" dirty="0"/>
              <a:t>MERJENJE PROFITABILNOSTI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Rezultat pred davki/Prodaja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ROA ali Izguba/Kapital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Neto obresti/Rezultat iz poslovanja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EBIT-obresti/Prodaja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Razvoj kazalnikov v primerjavi s preteklim letom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40108" y="1355726"/>
            <a:ext cx="4105275" cy="32994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Inhaltsplatzhalter 14"/>
          <p:cNvSpPr txBox="1">
            <a:spLocks/>
          </p:cNvSpPr>
          <p:nvPr/>
        </p:nvSpPr>
        <p:spPr>
          <a:xfrm>
            <a:off x="791006" y="3800782"/>
            <a:ext cx="8187492" cy="224375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73050" indent="-920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MS PMincho" panose="02020600040205080304" pitchFamily="18" charset="-128"/>
              <a:buChar char="┃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622300" indent="-1381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8953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 Narrow" panose="020B0606020202030204" pitchFamily="34" charset="0"/>
              <a:buChar char="–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ZA ANALIZO BILANČNE STRUKTURE</a:t>
            </a:r>
            <a:endParaRPr lang="sl-SI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err="1" smtClean="0"/>
              <a:t>Kapitaliziranost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Zadolženost – dolgoročne obveznosti/operativni DT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Obratni kapitala/kratkoročne obveznosti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Kratkoročne obveznosti – zaloge / kratkoročne obveznosti (</a:t>
            </a:r>
            <a:r>
              <a:rPr lang="sl-SI" smtClean="0"/>
              <a:t>kazalnik </a:t>
            </a:r>
            <a:r>
              <a:rPr lang="sl-SI" smtClean="0"/>
              <a:t>pospešene</a:t>
            </a:r>
            <a:r>
              <a:rPr lang="sl-SI" smtClean="0"/>
              <a:t> </a:t>
            </a:r>
            <a:r>
              <a:rPr lang="sl-SI" dirty="0" smtClean="0"/>
              <a:t>likvidnosti)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Razvoj kazalnikov v primerjavi s preteklim letom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94214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sl-SI" dirty="0" smtClean="0"/>
              <a:t>PRILAGODITVE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61B57C"/>
                </a:solidFill>
              </a:rPr>
              <a:t>COFACE, THE MOST AGILE GLOBAL TRADE CREDIT PARTNER IN THE INDUSTRY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5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7" name="Inhaltsplatzhalter 14"/>
          <p:cNvSpPr txBox="1">
            <a:spLocks/>
          </p:cNvSpPr>
          <p:nvPr/>
        </p:nvSpPr>
        <p:spPr>
          <a:xfrm>
            <a:off x="696003" y="1048823"/>
            <a:ext cx="8187492" cy="21127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73050" indent="-920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MS PMincho" panose="02020600040205080304" pitchFamily="18" charset="-128"/>
              <a:buChar char="┃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622300" indent="-1381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8953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 Narrow" panose="020B0606020202030204" pitchFamily="34" charset="0"/>
              <a:buChar char="–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TVEGANJA, KI NISO ZAJETA V FINANČNIH PODATKIH</a:t>
            </a:r>
            <a:endParaRPr lang="sl-SI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/>
              <a:t>S</a:t>
            </a:r>
            <a:r>
              <a:rPr lang="sl-SI" dirty="0" smtClean="0"/>
              <a:t>tarost finančnih podatkov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Finančni podatki brez pojasnil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Prilagoditve splošnih preračunov na sektorske posebnosti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Tržno pozicijo podjetja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sl-SI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936991" y="3397292"/>
            <a:ext cx="4105275" cy="2841584"/>
          </a:xfrm>
        </p:spPr>
        <p:txBody>
          <a:bodyPr/>
          <a:lstStyle/>
          <a:p>
            <a:endParaRPr lang="en-US"/>
          </a:p>
        </p:txBody>
      </p:sp>
      <p:sp>
        <p:nvSpPr>
          <p:cNvPr id="8" name="Inhaltsplatzhalter 14"/>
          <p:cNvSpPr txBox="1">
            <a:spLocks/>
          </p:cNvSpPr>
          <p:nvPr/>
        </p:nvSpPr>
        <p:spPr>
          <a:xfrm>
            <a:off x="696003" y="3453968"/>
            <a:ext cx="8187492" cy="27849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73050" indent="-920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MS PMincho" panose="02020600040205080304" pitchFamily="18" charset="-128"/>
              <a:buChar char="┃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622300" indent="-1381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8953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 Narrow" panose="020B0606020202030204" pitchFamily="34" charset="0"/>
              <a:buChar char="–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TRENUTNE INFORMACIJE</a:t>
            </a:r>
            <a:endParaRPr lang="sl-SI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Trenutno makroekonomsko okolje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/>
              <a:t> T</a:t>
            </a:r>
            <a:r>
              <a:rPr lang="sl-SI" dirty="0" smtClean="0"/>
              <a:t>renutno stanje naročil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Morebitne udeležbe pri </a:t>
            </a:r>
            <a:r>
              <a:rPr lang="sl-SI" dirty="0" err="1" smtClean="0"/>
              <a:t>insolvenčnih</a:t>
            </a:r>
            <a:r>
              <a:rPr lang="sl-SI" dirty="0" smtClean="0"/>
              <a:t> postopkih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Kratka zapadlost dolgov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Možne kršitve finančnih zavez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Tveganja v zvezi z menjalnimi tečaji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Tekoče pravni spori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sl-SI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3601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r>
              <a:rPr lang="sl-SI" dirty="0" smtClean="0"/>
              <a:t>PRILAGODITVE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61B57C"/>
                </a:solidFill>
              </a:rPr>
              <a:t>COFACE, THE MOST AGILE GLOBAL TRADE CREDIT PARTNER IN THE INDUSTRY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6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7" name="Inhaltsplatzhalter 14"/>
          <p:cNvSpPr txBox="1">
            <a:spLocks/>
          </p:cNvSpPr>
          <p:nvPr/>
        </p:nvSpPr>
        <p:spPr>
          <a:xfrm>
            <a:off x="696003" y="1537423"/>
            <a:ext cx="8187492" cy="174016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73050" indent="-920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MS PMincho" panose="02020600040205080304" pitchFamily="18" charset="-128"/>
              <a:buChar char="┃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622300" indent="-1381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8953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 Narrow" panose="020B0606020202030204" pitchFamily="34" charset="0"/>
              <a:buChar char="–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PRIPADNOST </a:t>
            </a:r>
            <a:r>
              <a:rPr lang="sl-SI" dirty="0"/>
              <a:t>SKUPINI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/>
              <a:t>A</a:t>
            </a:r>
            <a:r>
              <a:rPr lang="sl-SI" dirty="0" smtClean="0"/>
              <a:t>li so znaki, da skupina/ matično podjetje stoji za podjetjem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Morebiten negativen vpliv slabše stoječega matičnega podjetja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40108" y="3277590"/>
            <a:ext cx="4105275" cy="29009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Inhaltsplatzhalter 14"/>
          <p:cNvSpPr txBox="1">
            <a:spLocks/>
          </p:cNvSpPr>
          <p:nvPr/>
        </p:nvSpPr>
        <p:spPr>
          <a:xfrm>
            <a:off x="696003" y="3453968"/>
            <a:ext cx="8187492" cy="186617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73050" indent="-920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MS PMincho" panose="02020600040205080304" pitchFamily="18" charset="-128"/>
              <a:buChar char="┃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622300" indent="-1381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8953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 Narrow" panose="020B0606020202030204" pitchFamily="34" charset="0"/>
              <a:buChar char="–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VPLIV DRŽAVE</a:t>
            </a:r>
            <a:endParaRPr lang="sl-SI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Pričakovane podpore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sl-SI" dirty="0" smtClean="0"/>
              <a:t> Neugodne odločitve</a:t>
            </a:r>
            <a:endParaRPr lang="de-DE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4759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395288" y="313170"/>
            <a:ext cx="8350096" cy="378565"/>
          </a:xfrm>
        </p:spPr>
        <p:txBody>
          <a:bodyPr/>
          <a:lstStyle/>
          <a:p>
            <a:r>
              <a:rPr lang="de-DE" dirty="0" smtClean="0"/>
              <a:t> </a:t>
            </a:r>
            <a:r>
              <a:rPr lang="sl-SI" dirty="0" smtClean="0"/>
              <a:t>PODATKI, UPORABLJENI PRI ANALIZI</a:t>
            </a:r>
            <a:endParaRPr lang="de-DE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61B57C"/>
                </a:solidFill>
              </a:rPr>
              <a:t>COFACE, THE MOST AGILE GLOBAL TRADE CREDIT PARTNER IN THE INDUSTRY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7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15" name="Inhaltsplatzhalter 14"/>
          <p:cNvSpPr>
            <a:spLocks noGrp="1"/>
          </p:cNvSpPr>
          <p:nvPr>
            <p:ph sz="quarter" idx="13"/>
          </p:nvPr>
        </p:nvSpPr>
        <p:spPr>
          <a:xfrm>
            <a:off x="543602" y="1318779"/>
            <a:ext cx="8324174" cy="2635704"/>
          </a:xfrm>
        </p:spPr>
        <p:txBody>
          <a:bodyPr>
            <a:normAutofit fontScale="92500" lnSpcReduction="10000"/>
          </a:bodyPr>
          <a:lstStyle/>
          <a:p>
            <a:endParaRPr lang="de-DE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Primarno se uporabi letna revidirana poročila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Lahko se uporabijo tudi medletni podatki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</a:t>
            </a:r>
            <a:r>
              <a:rPr lang="sl-SI" dirty="0" err="1" smtClean="0"/>
              <a:t>Manadžerske</a:t>
            </a:r>
            <a:r>
              <a:rPr lang="sl-SI" dirty="0" smtClean="0"/>
              <a:t> bilance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Projekcije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Informacije v medijih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sl-SI" dirty="0" smtClean="0"/>
              <a:t> Splošni makroekonomski trendi</a:t>
            </a:r>
            <a:endParaRPr lang="de-DE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Trendi v sektorju</a:t>
            </a:r>
            <a:endParaRPr lang="de-DE" dirty="0" smtClean="0"/>
          </a:p>
        </p:txBody>
      </p:sp>
      <p:sp>
        <p:nvSpPr>
          <p:cNvPr id="17" name="Inhaltsplatzhalter 14"/>
          <p:cNvSpPr txBox="1">
            <a:spLocks/>
          </p:cNvSpPr>
          <p:nvPr/>
        </p:nvSpPr>
        <p:spPr>
          <a:xfrm>
            <a:off x="543602" y="3954483"/>
            <a:ext cx="8167677" cy="4143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73050" indent="-920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MS PMincho" panose="02020600040205080304" pitchFamily="18" charset="-128"/>
              <a:buChar char="┃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622300" indent="-1381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8953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 Narrow" panose="020B0606020202030204" pitchFamily="34" charset="0"/>
              <a:buChar char="–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de-DE" dirty="0" smtClean="0"/>
              <a:t> </a:t>
            </a:r>
            <a:r>
              <a:rPr lang="sl-SI" dirty="0" smtClean="0"/>
              <a:t>Pogovor s predstavniki podjetja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8" name="Inhaltsplatzhalter 14"/>
          <p:cNvSpPr txBox="1">
            <a:spLocks/>
          </p:cNvSpPr>
          <p:nvPr/>
        </p:nvSpPr>
        <p:spPr>
          <a:xfrm>
            <a:off x="538990" y="4707240"/>
            <a:ext cx="8167677" cy="414317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b="1" kern="1200" cap="none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87313" indent="-873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Font typeface="Printania Inline" panose="02000000000000000000" pitchFamily="50" charset="0"/>
              <a:buChar char=" 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2pPr>
            <a:lvl3pPr marL="273050" indent="-92075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MS PMincho" panose="02020600040205080304" pitchFamily="18" charset="-128"/>
              <a:buChar char="┃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3pPr>
            <a:lvl4pPr marL="622300" indent="-138113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4pPr>
            <a:lvl5pPr marL="895350" indent="-17145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Arial Narrow" panose="020B0606020202030204" pitchFamily="34" charset="0"/>
              <a:buChar char="–"/>
              <a:defRPr sz="160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l-SI" dirty="0" smtClean="0"/>
              <a:t>Prevare!  Obiščite našo spletno stran za več napotkov!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74623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128588" y="2971250"/>
            <a:ext cx="8350096" cy="461665"/>
          </a:xfrm>
        </p:spPr>
        <p:txBody>
          <a:bodyPr/>
          <a:lstStyle/>
          <a:p>
            <a:pPr algn="ctr"/>
            <a:r>
              <a:rPr lang="sl-SI" sz="3000" b="1" smtClean="0">
                <a:solidFill>
                  <a:schemeClr val="tx2"/>
                </a:solidFill>
              </a:rPr>
              <a:t>HVALA ZA VAŠ ČAS!</a:t>
            </a:r>
            <a:endParaRPr lang="de-DE" sz="3000" b="1" dirty="0">
              <a:solidFill>
                <a:schemeClr val="tx2"/>
              </a:solidFill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 smtClean="0">
                <a:solidFill>
                  <a:srgbClr val="61B57C"/>
                </a:solidFill>
              </a:rPr>
              <a:t>COFACE, THE MOST AGILE GLOBAL TRADE CREDIT PARTNER IN THE INDUSTRY</a:t>
            </a:r>
            <a:endParaRPr lang="fr-FR" dirty="0">
              <a:solidFill>
                <a:srgbClr val="61B57C"/>
              </a:solidFill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3F48B-818E-4440-B2BA-2245DD423899}" type="slidenum">
              <a:rPr lang="fr-FR" smtClean="0">
                <a:solidFill>
                  <a:prstClr val="white"/>
                </a:solidFill>
              </a:rPr>
              <a:pPr/>
              <a:t>8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39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Coface">
      <a:dk1>
        <a:sysClr val="windowText" lastClr="000000"/>
      </a:dk1>
      <a:lt1>
        <a:sysClr val="window" lastClr="FFFFFF"/>
      </a:lt1>
      <a:dk2>
        <a:srgbClr val="03365F"/>
      </a:dk2>
      <a:lt2>
        <a:srgbClr val="6A7292"/>
      </a:lt2>
      <a:accent1>
        <a:srgbClr val="61B57C"/>
      </a:accent1>
      <a:accent2>
        <a:srgbClr val="E06E2B"/>
      </a:accent2>
      <a:accent3>
        <a:srgbClr val="C1A52A"/>
      </a:accent3>
      <a:accent4>
        <a:srgbClr val="18B3B9"/>
      </a:accent4>
      <a:accent5>
        <a:srgbClr val="C40070"/>
      </a:accent5>
      <a:accent6>
        <a:srgbClr val="ED4447"/>
      </a:accent6>
      <a:hlink>
        <a:srgbClr val="1D3661"/>
      </a:hlink>
      <a:folHlink>
        <a:srgbClr val="1D3661"/>
      </a:folHlink>
    </a:clrScheme>
    <a:fontScheme name="Cofac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2700" cap="rnd">
          <a:noFill/>
          <a:prstDash val="sysDot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5400" cap="rnd">
          <a:solidFill>
            <a:schemeClr val="tx2"/>
          </a:solidFill>
          <a:prstDash val="soli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170628 1205 Coface - Template VUK 4-3.pptx" id="{7F24FD89-3DD7-4A59-8BD6-E9E00AAE1FD2}" vid="{C6D5FE2A-5E2B-47AC-AEE7-F514F93015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536</TotalTime>
  <Words>455</Words>
  <Application>Microsoft Office PowerPoint</Application>
  <PresentationFormat>On-screen Show (4:3)</PresentationFormat>
  <Paragraphs>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Arial Narrow</vt:lpstr>
      <vt:lpstr>Calibri</vt:lpstr>
      <vt:lpstr>MS PMincho</vt:lpstr>
      <vt:lpstr>Printania Inline</vt:lpstr>
      <vt:lpstr>Wingdings</vt:lpstr>
      <vt:lpstr>blank</vt:lpstr>
      <vt:lpstr>PowerPoint Presentation</vt:lpstr>
      <vt:lpstr>PowerPoint Presentation</vt:lpstr>
      <vt:lpstr> Coface ANALIZA PRI VISOKIH IZPOSTAVLJENOSTIH </vt:lpstr>
      <vt:lpstr> STANDARDNI KAZALNIKI</vt:lpstr>
      <vt:lpstr> PRILAGODITVE</vt:lpstr>
      <vt:lpstr> PRILAGODITVE</vt:lpstr>
      <vt:lpstr> PODATKI, UPORABLJENI PRI ANALIZI</vt:lpstr>
      <vt:lpstr>HVALA ZA VAŠ ČAS!</vt:lpstr>
    </vt:vector>
  </TitlesOfParts>
  <Company>Coface 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REILE Carina</dc:creator>
  <cp:lastModifiedBy>VIDAKOVIC Desa</cp:lastModifiedBy>
  <cp:revision>54</cp:revision>
  <dcterms:created xsi:type="dcterms:W3CDTF">2017-09-20T12:05:10Z</dcterms:created>
  <dcterms:modified xsi:type="dcterms:W3CDTF">2021-05-27T11:38:12Z</dcterms:modified>
</cp:coreProperties>
</file>